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2" r:id="rId1"/>
  </p:sldMasterIdLst>
  <p:notesMasterIdLst>
    <p:notesMasterId r:id="rId43"/>
  </p:notesMasterIdLst>
  <p:sldIdLst>
    <p:sldId id="256" r:id="rId2"/>
    <p:sldId id="264" r:id="rId3"/>
    <p:sldId id="257" r:id="rId4"/>
    <p:sldId id="260" r:id="rId5"/>
    <p:sldId id="259" r:id="rId6"/>
    <p:sldId id="262" r:id="rId7"/>
    <p:sldId id="263" r:id="rId8"/>
    <p:sldId id="258" r:id="rId9"/>
    <p:sldId id="265" r:id="rId10"/>
    <p:sldId id="266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61" r:id="rId29"/>
    <p:sldId id="288" r:id="rId30"/>
    <p:sldId id="286" r:id="rId31"/>
    <p:sldId id="287" r:id="rId32"/>
    <p:sldId id="285" r:id="rId33"/>
    <p:sldId id="299" r:id="rId34"/>
    <p:sldId id="300" r:id="rId35"/>
    <p:sldId id="289" r:id="rId36"/>
    <p:sldId id="290" r:id="rId37"/>
    <p:sldId id="294" r:id="rId38"/>
    <p:sldId id="295" r:id="rId39"/>
    <p:sldId id="296" r:id="rId40"/>
    <p:sldId id="298" r:id="rId41"/>
    <p:sldId id="297" r:id="rId4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85BE263C-DBD7-4A20-BB59-AAB30ACAA65A}" styleName="中度样式 3 - 强调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E25E649-3F16-4E02-A733-19D2CDBF48F0}" styleName="中度样式 3 - 强调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中度样式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B344D84-9AFB-497E-A393-DC336BA19D2E}" styleName="中度样式 3 - 强调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中度样式 3 - 强调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中度样式 3 - 强调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中度样式 3 - 强调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6D9F66E-5EB9-4882-86FB-DCBF35E3C3E4}" styleName="中度样式 4 - 强调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22838BEF-8BB2-4498-84A7-C5851F593DF1}" styleName="中度样式 4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C4B1156A-380E-4F78-BDF5-A606A8083BF9}" styleName="中度样式 4 - 强调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0505E3EF-67EA-436B-97B2-0124C06EBD24}" styleName="中度样式 4 - 强调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69CF1AB2-1976-4502-BF36-3FF5EA218861}" styleName="中度样式 4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D7AC3CCA-C797-4891-BE02-D94E43425B78}" styleName="中度样式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012ECD-51FC-41F1-AA8D-1B2483CD663E}" styleName="浅色样式 2 - 强调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E9639D4-E3E2-4D34-9284-5A2195B3D0D7}" styleName="浅色样式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937"/>
    <p:restoredTop sz="92063"/>
  </p:normalViewPr>
  <p:slideViewPr>
    <p:cSldViewPr snapToGrid="0" snapToObjects="1">
      <p:cViewPr varScale="1">
        <p:scale>
          <a:sx n="100" d="100"/>
          <a:sy n="100" d="100"/>
        </p:scale>
        <p:origin x="1288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87777C-C8D4-9A41-96DB-F564CC2F639E}" type="datetimeFigureOut">
              <a:rPr kumimoji="1" lang="zh-CN" altLang="en-US" smtClean="0"/>
              <a:t>2021/12/2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19C67B-20BC-5E4F-A65F-9AEE384CDA7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34549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19C67B-20BC-5E4F-A65F-9AEE384CDA72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965628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12F8D9-7FDE-A74A-A99D-DA973DF975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1713275-8DC9-7148-BC50-2F62B07D30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1F04077-27B2-6C48-9AC4-406E5DFA94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pPr/>
              <a:t>12/2/21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B84D874-21EF-EE40-8CCD-645297A984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5FC0FD4-2A43-1041-B613-E31AC18B1C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0538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43076E-5A85-B041-B9B4-D56D2E70D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191AB21-7A79-F642-AD81-DBDF3411BB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8F25C00-0B7C-E943-AB14-6D79D7260F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pPr/>
              <a:t>12/2/21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C3FFF3A-55CE-D348-81CB-4FCFFC4773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4197D39-76CE-664B-8C99-590C3C2CDB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2667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F3E790D3-F8F2-A142-A627-E3123D2893A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47A8B8C-1AAA-F246-BEB9-16010455AF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4709F7F-7086-4944-8E78-5ACBA03DA1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pPr/>
              <a:t>12/2/21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C3087E2-D5DC-4841-8C8B-79170B3FA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0E814DE-FA75-C741-9A4F-96331F85D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87502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3586CCB-3667-D14F-8784-93C5E0E2A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2830787-D51C-9A40-A537-E293CB4BD6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5FD3B3E-A255-704C-B7D4-E81F1C0D2C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pPr/>
              <a:t>12/2/21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B36E255-7EC2-8743-B09C-BE35A0654E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86BD3F8-6ED5-9D44-8968-B310788D57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49603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856297-3419-CD49-971D-996E83B33F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3277529-71C3-BC4F-86AD-E0139D1569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550153B-B2E0-4141-AB8B-ECD02BFCBA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pPr/>
              <a:t>12/2/21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9224F6C-3763-2D48-9164-7271915ACA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EF0D2EF-5D5E-7D4C-AD7E-0E367E13E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38520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C9868A-318B-384C-840E-B0A94F04F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B11B60-2197-434C-849E-94445CB135D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744505B-092C-544A-A5F3-37780B98F6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A1FB6FB-AA51-A24A-B7A6-7583426795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pPr/>
              <a:t>12/2/21</a:t>
            </a:fld>
            <a:endParaRPr lang="en-US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9A413F5-E5E2-3B43-AD23-2E19B77EBF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89AD22D-92A2-9F4B-B990-F381D2CA2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72361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4807BA8-1A6B-334F-938F-DAC523A8F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99A5FF4-EE98-2C4D-AB84-05BC74DFCC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66805C2-069D-914D-B3A3-DD94037A9A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6021BB23-B8E8-D842-9F3B-DD54153C51A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16B0F40A-DEB8-9C43-9806-9CEA4BD1549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BC2B4E75-9D36-0C47-9E26-CE292EC5B2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pPr/>
              <a:t>12/2/21</a:t>
            </a:fld>
            <a:endParaRPr lang="en-US" dirty="0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32C245E6-0167-2140-9058-FB2C5FB974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64374F40-DE7C-9748-825F-A89011F44C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47086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0118121-43D4-5042-9D01-E28FEA679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55693B9-D482-5C45-A762-AE3129A3F9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pPr/>
              <a:t>12/2/21</a:t>
            </a:fld>
            <a:endParaRPr 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D01F2E8-AFE3-224D-93B5-5BEBF6801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712B513-1762-6145-99C1-17D6C1A9F3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14824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C84A640-185B-A344-9F20-AC0EEA53D5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pPr/>
              <a:t>12/2/21</a:t>
            </a:fld>
            <a:endParaRPr 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219D7982-4E16-1549-A15C-021BA100F0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C4F8A9B-CAF3-CD4B-9516-AF17E5EFCC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207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5604B9-F582-3A47-9EC6-30728C9355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900F51A-0409-0A4E-A37D-889F78B569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2578E9F-D87F-6945-B121-316142150F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EA72A65-64CA-3046-8479-7704E8F3F1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pPr/>
              <a:t>12/2/21</a:t>
            </a:fld>
            <a:endParaRPr lang="en-US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281E423-EB7B-E343-9E08-5BCF1DD89B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C95ABF0-4322-6A40-B143-3F35936B27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157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CD24AE-4797-0B4F-AAE5-4A8BFFF57A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EC5A9A55-EAF3-ED4E-AA9D-9C40381500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D2F6E9C-3F05-4C44-AD08-FDE106D958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0B59EEB-2909-6A46-AD33-B5CA1E6A26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pPr/>
              <a:t>12/2/21</a:t>
            </a:fld>
            <a:endParaRPr lang="en-US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B15155D-CFB6-8F48-8B71-253528BEEB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5E5A039-DCBD-E54F-ACD2-E60064661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74173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96EC83E5-2FF5-8147-AE5D-74FDEF674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BC1BE50-35CF-4244-95FE-4E05B2D054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38224FB-DF25-D445-A097-0B7368649D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6951E3-958F-4611-B170-D081BA0250F9}" type="datetimeFigureOut">
              <a:rPr lang="en-US" smtClean="0"/>
              <a:pPr/>
              <a:t>12/2/21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6C4FCC3-4555-234C-A426-BF9E3241CD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613398E-4576-8345-BD1B-E2EF6C3FB8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871EFB-7B9E-4E86-A89E-697E8EBB06F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97298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3" r:id="rId1"/>
    <p:sldLayoutId id="2147483754" r:id="rId2"/>
    <p:sldLayoutId id="2147483755" r:id="rId3"/>
    <p:sldLayoutId id="2147483756" r:id="rId4"/>
    <p:sldLayoutId id="2147483757" r:id="rId5"/>
    <p:sldLayoutId id="2147483758" r:id="rId6"/>
    <p:sldLayoutId id="2147483759" r:id="rId7"/>
    <p:sldLayoutId id="2147483760" r:id="rId8"/>
    <p:sldLayoutId id="2147483761" r:id="rId9"/>
    <p:sldLayoutId id="2147483762" r:id="rId10"/>
    <p:sldLayoutId id="214748376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电路板上的微芯片">
            <a:extLst>
              <a:ext uri="{FF2B5EF4-FFF2-40B4-BE49-F238E27FC236}">
                <a16:creationId xmlns:a16="http://schemas.microsoft.com/office/drawing/2014/main" id="{BA1913A5-5F0D-4DF2-A866-61B4458A68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 t="19047" b="5953"/>
          <a:stretch/>
        </p:blipFill>
        <p:spPr>
          <a:xfrm>
            <a:off x="1" y="11"/>
            <a:ext cx="12191999" cy="6857989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BF4E78B2-F37F-C94F-B838-76D8FAEA17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kumimoji="1" lang="en-US" altLang="zh-CN" b="1" dirty="0">
                <a:solidFill>
                  <a:srgbClr val="FFFFFF"/>
                </a:solidFill>
              </a:rPr>
              <a:t>Example Perplexity and Label Cleaning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AACA34E-36D6-B549-98DB-DE23CCCE76BF}"/>
              </a:ext>
            </a:extLst>
          </p:cNvPr>
          <p:cNvSpPr txBox="1"/>
          <p:nvPr/>
        </p:nvSpPr>
        <p:spPr>
          <a:xfrm>
            <a:off x="1524000" y="4596033"/>
            <a:ext cx="9144000" cy="10983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kumimoji="1" lang="en-US" altLang="zh-CN" sz="2400" dirty="0">
                <a:solidFill>
                  <a:srgbClr val="FFFFFF"/>
                </a:solidFill>
              </a:rPr>
              <a:t>QIU </a:t>
            </a:r>
            <a:r>
              <a:rPr kumimoji="1" lang="en-US" altLang="zh-CN" sz="2400" dirty="0" err="1">
                <a:solidFill>
                  <a:srgbClr val="FFFFFF"/>
                </a:solidFill>
              </a:rPr>
              <a:t>Yaowen</a:t>
            </a:r>
            <a:r>
              <a:rPr kumimoji="1" lang="en-US" altLang="zh-CN" sz="2400" dirty="0">
                <a:solidFill>
                  <a:srgbClr val="FFFFFF"/>
                </a:solidFill>
              </a:rPr>
              <a:t> 	20784389</a:t>
            </a:r>
          </a:p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kumimoji="1" lang="en-US" altLang="zh-CN" sz="2400" dirty="0" err="1">
                <a:solidFill>
                  <a:srgbClr val="FFFFFF"/>
                </a:solidFill>
              </a:rPr>
              <a:t>yqiuau@connect.ust.hk</a:t>
            </a:r>
            <a:endParaRPr kumimoji="1" lang="en-US" altLang="zh-CN" sz="2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12792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DEAA9B-6D08-D043-AE42-AE8AEB5DA4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3998" y="197635"/>
            <a:ext cx="9440332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en-US" altLang="zh-CN" sz="3600" kern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Content</a:t>
            </a:r>
          </a:p>
        </p:txBody>
      </p:sp>
      <p:pic>
        <p:nvPicPr>
          <p:cNvPr id="14" name="Graphic 7" descr="靶心">
            <a:extLst>
              <a:ext uri="{FF2B5EF4-FFF2-40B4-BE49-F238E27FC236}">
                <a16:creationId xmlns:a16="http://schemas.microsoft.com/office/drawing/2014/main" id="{05E3A154-E098-4573-B477-C3E499B7C3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9598" y="403217"/>
            <a:ext cx="914400" cy="9144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4D958729-7728-864B-A0C1-F0C6DC178246}"/>
              </a:ext>
            </a:extLst>
          </p:cNvPr>
          <p:cNvSpPr txBox="1"/>
          <p:nvPr/>
        </p:nvSpPr>
        <p:spPr>
          <a:xfrm>
            <a:off x="696798" y="2141537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57150">
              <a:lnSpc>
                <a:spcPct val="150000"/>
              </a:lnSpc>
              <a:spcAft>
                <a:spcPts val="600"/>
              </a:spcAft>
            </a:pPr>
            <a:r>
              <a:rPr kumimoji="1" lang="en-US" altLang="zh-CN" sz="2400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I.	Motivation &amp; Background</a:t>
            </a:r>
          </a:p>
          <a:p>
            <a:pPr marL="57150">
              <a:lnSpc>
                <a:spcPct val="150000"/>
              </a:lnSpc>
              <a:spcAft>
                <a:spcPts val="600"/>
              </a:spcAft>
            </a:pPr>
            <a:r>
              <a:rPr kumimoji="1"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II.	Methodology</a:t>
            </a:r>
          </a:p>
          <a:p>
            <a:pPr marL="57150">
              <a:lnSpc>
                <a:spcPct val="150000"/>
              </a:lnSpc>
              <a:spcAft>
                <a:spcPts val="600"/>
              </a:spcAft>
            </a:pPr>
            <a:r>
              <a:rPr kumimoji="1" lang="en-US" altLang="zh-CN" sz="2400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III.	Experiment </a:t>
            </a:r>
          </a:p>
          <a:p>
            <a:pPr marL="57150">
              <a:lnSpc>
                <a:spcPct val="150000"/>
              </a:lnSpc>
              <a:spcAft>
                <a:spcPts val="600"/>
              </a:spcAft>
            </a:pPr>
            <a:r>
              <a:rPr kumimoji="1" lang="en-US" altLang="zh-CN" sz="2400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IV.	Results &amp; Analysis</a:t>
            </a:r>
          </a:p>
          <a:p>
            <a:pPr marL="57150">
              <a:lnSpc>
                <a:spcPct val="150000"/>
              </a:lnSpc>
              <a:spcAft>
                <a:spcPts val="600"/>
              </a:spcAft>
            </a:pPr>
            <a:r>
              <a:rPr kumimoji="1" lang="en-US" altLang="zh-CN" sz="2400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V.	Conclusion</a:t>
            </a:r>
          </a:p>
        </p:txBody>
      </p:sp>
    </p:spTree>
    <p:extLst>
      <p:ext uri="{BB962C8B-B14F-4D97-AF65-F5344CB8AC3E}">
        <p14:creationId xmlns:p14="http://schemas.microsoft.com/office/powerpoint/2010/main" val="352210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5BEB36-995D-F047-87B4-1CA2C6139B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9528" y="0"/>
            <a:ext cx="4258146" cy="893511"/>
          </a:xfrm>
        </p:spPr>
        <p:txBody>
          <a:bodyPr>
            <a:normAutofit/>
          </a:bodyPr>
          <a:lstStyle/>
          <a:p>
            <a:r>
              <a:rPr kumimoji="1"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Overall Framework</a:t>
            </a:r>
            <a:endParaRPr kumimoji="1"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FA8AE24-848B-324C-9867-D6949EE327BF}"/>
              </a:ext>
            </a:extLst>
          </p:cNvPr>
          <p:cNvSpPr/>
          <p:nvPr/>
        </p:nvSpPr>
        <p:spPr>
          <a:xfrm>
            <a:off x="5169525" y="841979"/>
            <a:ext cx="1638678" cy="55226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Training data</a:t>
            </a:r>
            <a:endParaRPr kumimoji="1"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DB1C00E-11CF-BE47-8D2C-EF4ED17EF200}"/>
              </a:ext>
            </a:extLst>
          </p:cNvPr>
          <p:cNvSpPr/>
          <p:nvPr/>
        </p:nvSpPr>
        <p:spPr>
          <a:xfrm>
            <a:off x="2388601" y="2071741"/>
            <a:ext cx="1638678" cy="55226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 Nothing</a:t>
            </a:r>
            <a:endParaRPr kumimoji="1"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FFAE3AC-D33D-EC4F-A5E4-BCE6B60FA982}"/>
              </a:ext>
            </a:extLst>
          </p:cNvPr>
          <p:cNvSpPr/>
          <p:nvPr/>
        </p:nvSpPr>
        <p:spPr>
          <a:xfrm>
            <a:off x="5038250" y="2071741"/>
            <a:ext cx="1901228" cy="55226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Pruning</a:t>
            </a:r>
            <a:endParaRPr kumimoji="1"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17B1091-DD1B-7F43-9580-5A70C83BA597}"/>
              </a:ext>
            </a:extLst>
          </p:cNvPr>
          <p:cNvSpPr/>
          <p:nvPr/>
        </p:nvSpPr>
        <p:spPr>
          <a:xfrm>
            <a:off x="7779941" y="2071741"/>
            <a:ext cx="1901228" cy="55226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Weight Reassignment</a:t>
            </a:r>
            <a:endParaRPr kumimoji="1"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A472DE8-BE0A-984B-AB0A-C5A110E74204}"/>
              </a:ext>
            </a:extLst>
          </p:cNvPr>
          <p:cNvSpPr/>
          <p:nvPr/>
        </p:nvSpPr>
        <p:spPr>
          <a:xfrm>
            <a:off x="2388601" y="3487099"/>
            <a:ext cx="1638678" cy="55226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Baseline Model</a:t>
            </a:r>
            <a:endParaRPr kumimoji="1"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3B0D68DB-278D-0247-958A-0353A1AC796B}"/>
              </a:ext>
            </a:extLst>
          </p:cNvPr>
          <p:cNvSpPr/>
          <p:nvPr/>
        </p:nvSpPr>
        <p:spPr>
          <a:xfrm>
            <a:off x="5169525" y="3487099"/>
            <a:ext cx="1638678" cy="55226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 *</a:t>
            </a:r>
            <a:endParaRPr kumimoji="1"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33A1025-E305-B641-874B-BEA1EA90EBF3}"/>
              </a:ext>
            </a:extLst>
          </p:cNvPr>
          <p:cNvSpPr/>
          <p:nvPr/>
        </p:nvSpPr>
        <p:spPr>
          <a:xfrm>
            <a:off x="7911216" y="3487099"/>
            <a:ext cx="1638678" cy="55226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 *</a:t>
            </a:r>
            <a:endParaRPr kumimoji="1"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819AD1A4-0FDB-8F42-930E-AA8071541ECF}"/>
              </a:ext>
            </a:extLst>
          </p:cNvPr>
          <p:cNvSpPr/>
          <p:nvPr/>
        </p:nvSpPr>
        <p:spPr>
          <a:xfrm>
            <a:off x="5169524" y="4626326"/>
            <a:ext cx="1769949" cy="55226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Validation I</a:t>
            </a:r>
            <a:endParaRPr kumimoji="1"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D974CE43-837A-354A-B07E-E9AA871B1DB8}"/>
              </a:ext>
            </a:extLst>
          </p:cNvPr>
          <p:cNvSpPr/>
          <p:nvPr/>
        </p:nvSpPr>
        <p:spPr>
          <a:xfrm>
            <a:off x="5169524" y="5693126"/>
            <a:ext cx="1769953" cy="55226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Validation II (v2)</a:t>
            </a:r>
          </a:p>
          <a:p>
            <a:pPr algn="ctr"/>
            <a:r>
              <a:rPr kumimoji="1"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(see page. 28)</a:t>
            </a:r>
            <a:endParaRPr kumimoji="1"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5" name="直线箭头连接符 14">
            <a:extLst>
              <a:ext uri="{FF2B5EF4-FFF2-40B4-BE49-F238E27FC236}">
                <a16:creationId xmlns:a16="http://schemas.microsoft.com/office/drawing/2014/main" id="{F2AEC818-F6D0-AA41-BA23-8418BAD16C03}"/>
              </a:ext>
            </a:extLst>
          </p:cNvPr>
          <p:cNvCxnSpPr>
            <a:stCxn id="4" idx="2"/>
            <a:endCxn id="7" idx="0"/>
          </p:cNvCxnSpPr>
          <p:nvPr/>
        </p:nvCxnSpPr>
        <p:spPr>
          <a:xfrm>
            <a:off x="5988864" y="1394241"/>
            <a:ext cx="0" cy="6775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线箭头连接符 15">
            <a:extLst>
              <a:ext uri="{FF2B5EF4-FFF2-40B4-BE49-F238E27FC236}">
                <a16:creationId xmlns:a16="http://schemas.microsoft.com/office/drawing/2014/main" id="{DE51F3C3-1C74-654D-8618-8691538B2DCB}"/>
              </a:ext>
            </a:extLst>
          </p:cNvPr>
          <p:cNvCxnSpPr>
            <a:cxnSpLocks/>
            <a:stCxn id="4" idx="2"/>
            <a:endCxn id="6" idx="0"/>
          </p:cNvCxnSpPr>
          <p:nvPr/>
        </p:nvCxnSpPr>
        <p:spPr>
          <a:xfrm flipH="1">
            <a:off x="3207940" y="1394241"/>
            <a:ext cx="2780924" cy="6775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线箭头连接符 18">
            <a:extLst>
              <a:ext uri="{FF2B5EF4-FFF2-40B4-BE49-F238E27FC236}">
                <a16:creationId xmlns:a16="http://schemas.microsoft.com/office/drawing/2014/main" id="{6FD996B9-E439-F849-9B62-C5C763805EE4}"/>
              </a:ext>
            </a:extLst>
          </p:cNvPr>
          <p:cNvCxnSpPr>
            <a:cxnSpLocks/>
            <a:stCxn id="4" idx="2"/>
            <a:endCxn id="8" idx="0"/>
          </p:cNvCxnSpPr>
          <p:nvPr/>
        </p:nvCxnSpPr>
        <p:spPr>
          <a:xfrm>
            <a:off x="5988864" y="1394241"/>
            <a:ext cx="2741691" cy="6775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线箭头连接符 21">
            <a:extLst>
              <a:ext uri="{FF2B5EF4-FFF2-40B4-BE49-F238E27FC236}">
                <a16:creationId xmlns:a16="http://schemas.microsoft.com/office/drawing/2014/main" id="{C0E1A17B-B647-3B42-B7A2-E504B4704D7C}"/>
              </a:ext>
            </a:extLst>
          </p:cNvPr>
          <p:cNvCxnSpPr>
            <a:cxnSpLocks/>
            <a:stCxn id="6" idx="2"/>
            <a:endCxn id="9" idx="0"/>
          </p:cNvCxnSpPr>
          <p:nvPr/>
        </p:nvCxnSpPr>
        <p:spPr>
          <a:xfrm>
            <a:off x="3207940" y="2624003"/>
            <a:ext cx="0" cy="8630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线箭头连接符 24">
            <a:extLst>
              <a:ext uri="{FF2B5EF4-FFF2-40B4-BE49-F238E27FC236}">
                <a16:creationId xmlns:a16="http://schemas.microsoft.com/office/drawing/2014/main" id="{898769B3-B0FF-1D49-98ED-5A97E3DA56A8}"/>
              </a:ext>
            </a:extLst>
          </p:cNvPr>
          <p:cNvCxnSpPr>
            <a:cxnSpLocks/>
            <a:stCxn id="7" idx="2"/>
            <a:endCxn id="10" idx="0"/>
          </p:cNvCxnSpPr>
          <p:nvPr/>
        </p:nvCxnSpPr>
        <p:spPr>
          <a:xfrm>
            <a:off x="5988864" y="2624003"/>
            <a:ext cx="0" cy="8630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线箭头连接符 27">
            <a:extLst>
              <a:ext uri="{FF2B5EF4-FFF2-40B4-BE49-F238E27FC236}">
                <a16:creationId xmlns:a16="http://schemas.microsoft.com/office/drawing/2014/main" id="{B21777A9-19B5-B247-807B-0EE37D42D809}"/>
              </a:ext>
            </a:extLst>
          </p:cNvPr>
          <p:cNvCxnSpPr>
            <a:cxnSpLocks/>
            <a:stCxn id="8" idx="2"/>
            <a:endCxn id="11" idx="0"/>
          </p:cNvCxnSpPr>
          <p:nvPr/>
        </p:nvCxnSpPr>
        <p:spPr>
          <a:xfrm>
            <a:off x="8730555" y="2624003"/>
            <a:ext cx="0" cy="8630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线箭头连接符 30">
            <a:extLst>
              <a:ext uri="{FF2B5EF4-FFF2-40B4-BE49-F238E27FC236}">
                <a16:creationId xmlns:a16="http://schemas.microsoft.com/office/drawing/2014/main" id="{4E23B66C-3B81-F34D-8954-9C409D45340F}"/>
              </a:ext>
            </a:extLst>
          </p:cNvPr>
          <p:cNvCxnSpPr>
            <a:cxnSpLocks/>
            <a:stCxn id="9" idx="2"/>
            <a:endCxn id="34" idx="1"/>
          </p:cNvCxnSpPr>
          <p:nvPr/>
        </p:nvCxnSpPr>
        <p:spPr>
          <a:xfrm>
            <a:off x="3207940" y="4039361"/>
            <a:ext cx="1728459" cy="13746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矩形 33">
            <a:extLst>
              <a:ext uri="{FF2B5EF4-FFF2-40B4-BE49-F238E27FC236}">
                <a16:creationId xmlns:a16="http://schemas.microsoft.com/office/drawing/2014/main" id="{6FAE56ED-7995-8E40-B251-2E90A20C2A0F}"/>
              </a:ext>
            </a:extLst>
          </p:cNvPr>
          <p:cNvSpPr/>
          <p:nvPr/>
        </p:nvSpPr>
        <p:spPr>
          <a:xfrm>
            <a:off x="4936399" y="4445258"/>
            <a:ext cx="2104930" cy="1937441"/>
          </a:xfrm>
          <a:prstGeom prst="rect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6" name="直线箭头连接符 35">
            <a:extLst>
              <a:ext uri="{FF2B5EF4-FFF2-40B4-BE49-F238E27FC236}">
                <a16:creationId xmlns:a16="http://schemas.microsoft.com/office/drawing/2014/main" id="{91DEAE6B-C285-4A49-A040-C7B9F634229A}"/>
              </a:ext>
            </a:extLst>
          </p:cNvPr>
          <p:cNvCxnSpPr>
            <a:cxnSpLocks/>
            <a:stCxn id="10" idx="2"/>
            <a:endCxn id="34" idx="0"/>
          </p:cNvCxnSpPr>
          <p:nvPr/>
        </p:nvCxnSpPr>
        <p:spPr>
          <a:xfrm>
            <a:off x="5988864" y="4039361"/>
            <a:ext cx="0" cy="4058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线箭头连接符 38">
            <a:extLst>
              <a:ext uri="{FF2B5EF4-FFF2-40B4-BE49-F238E27FC236}">
                <a16:creationId xmlns:a16="http://schemas.microsoft.com/office/drawing/2014/main" id="{9D653204-8EA2-AC46-85A2-37C641891DA8}"/>
              </a:ext>
            </a:extLst>
          </p:cNvPr>
          <p:cNvCxnSpPr>
            <a:cxnSpLocks/>
            <a:stCxn id="11" idx="2"/>
            <a:endCxn id="34" idx="3"/>
          </p:cNvCxnSpPr>
          <p:nvPr/>
        </p:nvCxnSpPr>
        <p:spPr>
          <a:xfrm flipH="1">
            <a:off x="7041329" y="4039361"/>
            <a:ext cx="1689226" cy="13746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本框 41">
            <a:extLst>
              <a:ext uri="{FF2B5EF4-FFF2-40B4-BE49-F238E27FC236}">
                <a16:creationId xmlns:a16="http://schemas.microsoft.com/office/drawing/2014/main" id="{A1A899D3-B1E6-BA4A-802F-349224B60827}"/>
              </a:ext>
            </a:extLst>
          </p:cNvPr>
          <p:cNvSpPr txBox="1"/>
          <p:nvPr/>
        </p:nvSpPr>
        <p:spPr>
          <a:xfrm>
            <a:off x="466250" y="1548325"/>
            <a:ext cx="2504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Pre-Processing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263F78C2-DE35-E544-895D-F65DED7620EB}"/>
              </a:ext>
            </a:extLst>
          </p:cNvPr>
          <p:cNvSpPr txBox="1"/>
          <p:nvPr/>
        </p:nvSpPr>
        <p:spPr>
          <a:xfrm>
            <a:off x="461723" y="2829735"/>
            <a:ext cx="2504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 on same way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35FE48A1-5016-F044-ACE6-6061D7CA0F1D}"/>
              </a:ext>
            </a:extLst>
          </p:cNvPr>
          <p:cNvSpPr txBox="1"/>
          <p:nvPr/>
        </p:nvSpPr>
        <p:spPr>
          <a:xfrm>
            <a:off x="461722" y="5186009"/>
            <a:ext cx="33950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Validate &amp; Compare Performance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39875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D25BEB36-995D-F047-87B4-1CA2C6139B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7" y="-33793"/>
            <a:ext cx="10905066" cy="113573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kumimoji="1" lang="en-US" altLang="zh-CN" sz="3600" kern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Evaluation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60922D2-BC4D-4240-BACF-4EC861405526}"/>
              </a:ext>
            </a:extLst>
          </p:cNvPr>
          <p:cNvSpPr txBox="1"/>
          <p:nvPr/>
        </p:nvSpPr>
        <p:spPr>
          <a:xfrm>
            <a:off x="643467" y="1462469"/>
            <a:ext cx="10905066" cy="43939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2286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1"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Loss Function</a:t>
            </a:r>
          </a:p>
          <a:p>
            <a:pPr marL="514350" lvl="1">
              <a:lnSpc>
                <a:spcPct val="150000"/>
              </a:lnSpc>
              <a:spcAft>
                <a:spcPts val="600"/>
              </a:spcAft>
            </a:pPr>
            <a:r>
              <a:rPr kumimoji="1"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  CE Loss</a:t>
            </a:r>
          </a:p>
          <a:p>
            <a:pPr marL="342900" indent="-2286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1"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Metrics</a:t>
            </a:r>
          </a:p>
          <a:p>
            <a:pPr marL="514350" lvl="1">
              <a:lnSpc>
                <a:spcPct val="150000"/>
              </a:lnSpc>
              <a:spcAft>
                <a:spcPts val="600"/>
              </a:spcAft>
            </a:pPr>
            <a:r>
              <a:rPr kumimoji="1"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  Top 1/ Top 5 Accuracy on Valid I &amp; Valid II</a:t>
            </a:r>
          </a:p>
          <a:p>
            <a:pPr marL="514350" lvl="1">
              <a:lnSpc>
                <a:spcPct val="150000"/>
              </a:lnSpc>
              <a:spcAft>
                <a:spcPts val="600"/>
              </a:spcAft>
            </a:pPr>
            <a:r>
              <a:rPr kumimoji="1"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  Top 1 / Top 5 Accuracy </a:t>
            </a:r>
            <a:r>
              <a:rPr kumimoji="1"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gap</a:t>
            </a:r>
            <a:r>
              <a:rPr kumimoji="1"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between Valid I &amp; Valid II</a:t>
            </a:r>
          </a:p>
          <a:p>
            <a:pPr indent="-2286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1"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Example-based analysis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6231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D25BEB36-995D-F047-87B4-1CA2C6139B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0247" y="10626"/>
            <a:ext cx="10905066" cy="113573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kumimoji="1" lang="en-US" altLang="zh-CN" sz="3600" kern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Percentile based Example Pruning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895EE26-9095-3E4F-AC4B-B46FFCBF8B12}"/>
              </a:ext>
            </a:extLst>
          </p:cNvPr>
          <p:cNvSpPr txBox="1"/>
          <p:nvPr/>
        </p:nvSpPr>
        <p:spPr>
          <a:xfrm>
            <a:off x="643467" y="1232009"/>
            <a:ext cx="10905066" cy="43939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628650" indent="-514350">
              <a:lnSpc>
                <a:spcPct val="150000"/>
              </a:lnSpc>
              <a:spcAft>
                <a:spcPts val="600"/>
              </a:spcAft>
              <a:buFont typeface="+mj-lt"/>
              <a:buAutoNum type="romanUcPeriod"/>
            </a:pPr>
            <a:r>
              <a:rPr kumimoji="1"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Sort the training examples based on </a:t>
            </a:r>
            <a:r>
              <a:rPr kumimoji="1"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X_Perp</a:t>
            </a:r>
            <a:r>
              <a:rPr kumimoji="1"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kumimoji="1"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C_Perp</a:t>
            </a:r>
            <a:r>
              <a:rPr kumimoji="1"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ascending order, respectively.</a:t>
            </a:r>
          </a:p>
          <a:p>
            <a:pPr marL="628650" indent="-514350">
              <a:lnSpc>
                <a:spcPct val="150000"/>
              </a:lnSpc>
              <a:spcAft>
                <a:spcPts val="600"/>
              </a:spcAft>
              <a:buFont typeface="+mj-lt"/>
              <a:buAutoNum type="romanUcPeriod"/>
            </a:pPr>
            <a:r>
              <a:rPr kumimoji="1"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Define a threshold of </a:t>
            </a:r>
            <a:r>
              <a:rPr kumimoji="1"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percentile </a:t>
            </a:r>
            <a:r>
              <a:rPr kumimoji="1"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prune examples larger than the threshold </a:t>
            </a:r>
          </a:p>
          <a:p>
            <a:pPr marL="1085850" lvl="1" indent="-514350">
              <a:lnSpc>
                <a:spcPct val="150000"/>
              </a:lnSpc>
              <a:spcAft>
                <a:spcPts val="600"/>
              </a:spcAft>
              <a:buFont typeface="+mj-lt"/>
              <a:buAutoNum type="alphaLcParenR"/>
            </a:pPr>
            <a:r>
              <a:rPr kumimoji="1"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.95</a:t>
            </a:r>
          </a:p>
          <a:p>
            <a:pPr marL="1085850" lvl="1" indent="-514350">
              <a:lnSpc>
                <a:spcPct val="150000"/>
              </a:lnSpc>
              <a:spcAft>
                <a:spcPts val="600"/>
              </a:spcAft>
              <a:buFont typeface="+mj-lt"/>
              <a:buAutoNum type="alphaLcParenR"/>
            </a:pPr>
            <a:r>
              <a:rPr kumimoji="1"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.90</a:t>
            </a:r>
          </a:p>
          <a:p>
            <a:pPr marL="1085850" lvl="1" indent="-514350">
              <a:lnSpc>
                <a:spcPct val="150000"/>
              </a:lnSpc>
              <a:spcAft>
                <a:spcPts val="600"/>
              </a:spcAft>
              <a:buFont typeface="+mj-lt"/>
              <a:buAutoNum type="alphaLcParenR"/>
            </a:pPr>
            <a:r>
              <a:rPr kumimoji="1"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.85</a:t>
            </a:r>
          </a:p>
          <a:p>
            <a:pPr marL="628650" indent="-514350">
              <a:lnSpc>
                <a:spcPct val="150000"/>
              </a:lnSpc>
              <a:spcAft>
                <a:spcPts val="600"/>
              </a:spcAft>
              <a:buFont typeface="+mj-lt"/>
              <a:buAutoNum type="romanUcPeriod"/>
            </a:pPr>
            <a:r>
              <a:rPr kumimoji="1"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maintain the label balance</a:t>
            </a:r>
            <a:r>
              <a:rPr kumimoji="1"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randomly duplicates N examples from each category with replacement, where N = # of pruned examples</a:t>
            </a:r>
          </a:p>
          <a:p>
            <a:pPr marL="628650" indent="-514350">
              <a:lnSpc>
                <a:spcPct val="150000"/>
              </a:lnSpc>
              <a:spcAft>
                <a:spcPts val="600"/>
              </a:spcAft>
              <a:buFont typeface="+mj-lt"/>
              <a:buAutoNum type="romanUcPeriod"/>
            </a:pPr>
            <a:r>
              <a:rPr kumimoji="1"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 &amp; Evaluate Model based on new Training data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0809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6CC76A-F2A6-8842-9617-2308912F66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030" y="0"/>
            <a:ext cx="10515600" cy="1325563"/>
          </a:xfrm>
        </p:spPr>
        <p:txBody>
          <a:bodyPr>
            <a:normAutofit/>
          </a:bodyPr>
          <a:lstStyle/>
          <a:p>
            <a:r>
              <a:rPr kumimoji="1"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Statistics of Pruning</a:t>
            </a:r>
            <a:endParaRPr kumimoji="1"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3" name="表格 5">
            <a:extLst>
              <a:ext uri="{FF2B5EF4-FFF2-40B4-BE49-F238E27FC236}">
                <a16:creationId xmlns:a16="http://schemas.microsoft.com/office/drawing/2014/main" id="{EC56F2C5-AF4C-7E4E-8FD9-DEF0DC9EE1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3443593"/>
              </p:ext>
            </p:extLst>
          </p:nvPr>
        </p:nvGraphicFramePr>
        <p:xfrm>
          <a:off x="1091933" y="1991630"/>
          <a:ext cx="9447795" cy="3399661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547571">
                  <a:extLst>
                    <a:ext uri="{9D8B030D-6E8A-4147-A177-3AD203B41FA5}">
                      <a16:colId xmlns:a16="http://schemas.microsoft.com/office/drawing/2014/main" val="764937265"/>
                    </a:ext>
                  </a:extLst>
                </a:gridCol>
                <a:gridCol w="2573517">
                  <a:extLst>
                    <a:ext uri="{9D8B030D-6E8A-4147-A177-3AD203B41FA5}">
                      <a16:colId xmlns:a16="http://schemas.microsoft.com/office/drawing/2014/main" val="2770346527"/>
                    </a:ext>
                  </a:extLst>
                </a:gridCol>
                <a:gridCol w="2498104">
                  <a:extLst>
                    <a:ext uri="{9D8B030D-6E8A-4147-A177-3AD203B41FA5}">
                      <a16:colId xmlns:a16="http://schemas.microsoft.com/office/drawing/2014/main" val="2961130862"/>
                    </a:ext>
                  </a:extLst>
                </a:gridCol>
                <a:gridCol w="1451727">
                  <a:extLst>
                    <a:ext uri="{9D8B030D-6E8A-4147-A177-3AD203B41FA5}">
                      <a16:colId xmlns:a16="http://schemas.microsoft.com/office/drawing/2014/main" val="3189946360"/>
                    </a:ext>
                  </a:extLst>
                </a:gridCol>
                <a:gridCol w="1376876">
                  <a:extLst>
                    <a:ext uri="{9D8B030D-6E8A-4147-A177-3AD203B41FA5}">
                      <a16:colId xmlns:a16="http://schemas.microsoft.com/office/drawing/2014/main" val="1022579237"/>
                    </a:ext>
                  </a:extLst>
                </a:gridCol>
              </a:tblGrid>
              <a:tr h="1533682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Threshold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# of examples pruned by C-Perplexity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# of examples pruned by X-Perplexity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# of examples pruned (OR)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% of examples pruned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5262333"/>
                  </a:ext>
                </a:extLst>
              </a:tr>
              <a:tr h="621993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.95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64,059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63,278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107,107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8.36%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18399"/>
                  </a:ext>
                </a:extLst>
              </a:tr>
              <a:tr h="621993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.90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128,117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127,572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194,140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15.17%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1814190"/>
                  </a:ext>
                </a:extLst>
              </a:tr>
              <a:tr h="621993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.85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192,175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191,792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269,967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21.09%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82162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148791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5BEB36-995D-F047-87B4-1CA2C6139B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0247" y="10626"/>
            <a:ext cx="10905066" cy="113573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kumimoji="1"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Prune examples likely to mislabeled</a:t>
            </a:r>
            <a:endParaRPr kumimoji="1" lang="en-US" altLang="zh-CN" sz="36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895EE26-9095-3E4F-AC4B-B46FFCBF8B12}"/>
              </a:ext>
            </a:extLst>
          </p:cNvPr>
          <p:cNvSpPr txBox="1"/>
          <p:nvPr/>
        </p:nvSpPr>
        <p:spPr>
          <a:xfrm>
            <a:off x="558626" y="1722203"/>
            <a:ext cx="10905066" cy="43939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628650" indent="-514350">
              <a:lnSpc>
                <a:spcPct val="150000"/>
              </a:lnSpc>
              <a:spcAft>
                <a:spcPts val="600"/>
              </a:spcAft>
              <a:buFont typeface="+mj-lt"/>
              <a:buAutoNum type="romanUcPeriod"/>
            </a:pPr>
            <a:endParaRPr kumimoji="1"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EBE7C49-398B-1548-94FD-A4EEABF3E0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8202" y="3196191"/>
            <a:ext cx="9775596" cy="3169962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F8FD8B02-7C30-0542-A48B-B95539A63CB5}"/>
              </a:ext>
            </a:extLst>
          </p:cNvPr>
          <p:cNvSpPr txBox="1"/>
          <p:nvPr/>
        </p:nvSpPr>
        <p:spPr>
          <a:xfrm>
            <a:off x="558626" y="1498869"/>
            <a:ext cx="7793522" cy="96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Mislabeled examples do exist in both training set and validation set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Tends to has high X-Perplexity and low C-Perplexity</a:t>
            </a:r>
            <a:endParaRPr kumimoji="1"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47124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5BEB36-995D-F047-87B4-1CA2C6139B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3438" y="-215397"/>
            <a:ext cx="10905066" cy="113573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kumimoji="1"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Prune examples likely to mislabeled</a:t>
            </a:r>
            <a:endParaRPr kumimoji="1" lang="en-US" altLang="zh-CN" sz="36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895EE26-9095-3E4F-AC4B-B46FFCBF8B12}"/>
              </a:ext>
            </a:extLst>
          </p:cNvPr>
          <p:cNvSpPr txBox="1"/>
          <p:nvPr/>
        </p:nvSpPr>
        <p:spPr>
          <a:xfrm>
            <a:off x="558626" y="1722203"/>
            <a:ext cx="10905066" cy="43939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628650" indent="-514350">
              <a:lnSpc>
                <a:spcPct val="150000"/>
              </a:lnSpc>
              <a:spcAft>
                <a:spcPts val="600"/>
              </a:spcAft>
              <a:buFont typeface="+mj-lt"/>
              <a:buAutoNum type="romanUcPeriod"/>
            </a:pPr>
            <a:endParaRPr kumimoji="1"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8FD8B02-7C30-0542-A48B-B95539A63CB5}"/>
              </a:ext>
            </a:extLst>
          </p:cNvPr>
          <p:cNvSpPr txBox="1"/>
          <p:nvPr/>
        </p:nvSpPr>
        <p:spPr>
          <a:xfrm>
            <a:off x="558626" y="802694"/>
            <a:ext cx="10112516" cy="1883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Prune examples with X-Perplexity &gt;= 0.8 &amp; C-Perplexity &lt;= 1.2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will be better if correcting this examples’ label using Top Vote Data (which is deleted). I Personally think it would be more effective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2C6853A4-638F-FB44-A515-3DABDBBA3D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6064219"/>
              </p:ext>
            </p:extLst>
          </p:nvPr>
        </p:nvGraphicFramePr>
        <p:xfrm>
          <a:off x="1520858" y="2262651"/>
          <a:ext cx="8268883" cy="1382223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622229">
                  <a:extLst>
                    <a:ext uri="{9D8B030D-6E8A-4147-A177-3AD203B41FA5}">
                      <a16:colId xmlns:a16="http://schemas.microsoft.com/office/drawing/2014/main" val="764937265"/>
                    </a:ext>
                  </a:extLst>
                </a:gridCol>
                <a:gridCol w="3045015">
                  <a:extLst>
                    <a:ext uri="{9D8B030D-6E8A-4147-A177-3AD203B41FA5}">
                      <a16:colId xmlns:a16="http://schemas.microsoft.com/office/drawing/2014/main" val="3189946360"/>
                    </a:ext>
                  </a:extLst>
                </a:gridCol>
                <a:gridCol w="2601639">
                  <a:extLst>
                    <a:ext uri="{9D8B030D-6E8A-4147-A177-3AD203B41FA5}">
                      <a16:colId xmlns:a16="http://schemas.microsoft.com/office/drawing/2014/main" val="1022579237"/>
                    </a:ext>
                  </a:extLst>
                </a:gridCol>
              </a:tblGrid>
              <a:tr h="742143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Threshold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# of examples pruned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% of examples pruned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5262333"/>
                  </a:ext>
                </a:extLst>
              </a:tr>
              <a:tr h="621993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X-Perplexity = 0.8</a:t>
                      </a:r>
                    </a:p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C-perplexity = 1.2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997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0.08%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18399"/>
                  </a:ext>
                </a:extLst>
              </a:tr>
            </a:tbl>
          </a:graphicData>
        </a:graphic>
      </p:graphicFrame>
      <p:pic>
        <p:nvPicPr>
          <p:cNvPr id="7" name="图片 6">
            <a:extLst>
              <a:ext uri="{FF2B5EF4-FFF2-40B4-BE49-F238E27FC236}">
                <a16:creationId xmlns:a16="http://schemas.microsoft.com/office/drawing/2014/main" id="{DF2C59BE-A53B-4F4D-B48F-DBF3CE6199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6276" y="3761957"/>
            <a:ext cx="5042046" cy="3097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2637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6CC76A-F2A6-8842-9617-2308912F66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909" y="0"/>
            <a:ext cx="10515600" cy="1325563"/>
          </a:xfrm>
        </p:spPr>
        <p:txBody>
          <a:bodyPr/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Weight Reassignment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B22AE2E-7085-8146-87F7-87CBDE64D2E5}"/>
              </a:ext>
            </a:extLst>
          </p:cNvPr>
          <p:cNvSpPr txBox="1"/>
          <p:nvPr/>
        </p:nvSpPr>
        <p:spPr>
          <a:xfrm>
            <a:off x="347665" y="2258557"/>
            <a:ext cx="11646540" cy="1554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Ideas:</a:t>
            </a:r>
          </a:p>
          <a:p>
            <a:pPr>
              <a:lnSpc>
                <a:spcPct val="150000"/>
              </a:lnSpc>
            </a:pPr>
            <a:r>
              <a:rPr kumimoji="1"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1. Examples with high perplexity can be treated as outliers</a:t>
            </a:r>
          </a:p>
          <a:p>
            <a:pPr>
              <a:lnSpc>
                <a:spcPct val="150000"/>
              </a:lnSpc>
            </a:pPr>
            <a:r>
              <a:rPr kumimoji="1"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2. Model should not pay equal attention on those -&gt; less weights</a:t>
            </a:r>
            <a:endParaRPr kumimoji="1" lang="zh-CN" alt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76231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6CC76A-F2A6-8842-9617-2308912F66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730" y="-107005"/>
            <a:ext cx="10515600" cy="1325563"/>
          </a:xfrm>
        </p:spPr>
        <p:txBody>
          <a:bodyPr>
            <a:normAutofit/>
          </a:bodyPr>
          <a:lstStyle/>
          <a:p>
            <a:r>
              <a:rPr kumimoji="1"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Review of distribution of X Perplexity</a:t>
            </a:r>
            <a:endParaRPr kumimoji="1"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图片 4" descr="形状&#10;&#10;中度可信度描述已自动生成">
            <a:extLst>
              <a:ext uri="{FF2B5EF4-FFF2-40B4-BE49-F238E27FC236}">
                <a16:creationId xmlns:a16="http://schemas.microsoft.com/office/drawing/2014/main" id="{7CF2DAEC-670F-7448-AD0E-0C802DF9EA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546" y="1124414"/>
            <a:ext cx="10835270" cy="5417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0942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6CC76A-F2A6-8842-9617-2308912F66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909" y="0"/>
            <a:ext cx="10515600" cy="1325563"/>
          </a:xfrm>
        </p:spPr>
        <p:txBody>
          <a:bodyPr>
            <a:normAutofit/>
          </a:bodyPr>
          <a:lstStyle/>
          <a:p>
            <a:r>
              <a:rPr kumimoji="1"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Property of Weight Function</a:t>
            </a:r>
            <a:endParaRPr kumimoji="1"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09FE227-5F22-AD48-B3B7-DDED40139800}"/>
              </a:ext>
            </a:extLst>
          </p:cNvPr>
          <p:cNvSpPr txBox="1"/>
          <p:nvPr/>
        </p:nvSpPr>
        <p:spPr>
          <a:xfrm>
            <a:off x="298553" y="2025506"/>
            <a:ext cx="11961541" cy="2806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We want examples with higher perplexity have lower weights. Therefore, the designed weight function should have following property:</a:t>
            </a:r>
          </a:p>
          <a:p>
            <a:pPr>
              <a:lnSpc>
                <a:spcPct val="150000"/>
              </a:lnSpc>
            </a:pPr>
            <a:endParaRPr kumimoji="1" lang="en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kumimoji="1" lang="en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1. the weight of examples should be </a:t>
            </a:r>
            <a:r>
              <a:rPr kumimoji="1" lang="en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monotonically decreasing </a:t>
            </a:r>
            <a:r>
              <a:rPr kumimoji="1" lang="en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 its X-perplexity</a:t>
            </a:r>
          </a:p>
          <a:p>
            <a:pPr>
              <a:lnSpc>
                <a:spcPct val="150000"/>
              </a:lnSpc>
            </a:pPr>
            <a:endParaRPr kumimoji="1" lang="en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kumimoji="1" lang="en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2. The derivative of the weight function should also </a:t>
            </a:r>
            <a:r>
              <a:rPr kumimoji="1" lang="en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decrease monotonically</a:t>
            </a:r>
            <a:r>
              <a:rPr kumimoji="1" lang="en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kumimoji="1"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14552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DEAA9B-6D08-D043-AE42-AE8AEB5DA4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3998" y="197635"/>
            <a:ext cx="9440332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en-US" altLang="zh-CN" sz="3600" kern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Content</a:t>
            </a:r>
          </a:p>
        </p:txBody>
      </p:sp>
      <p:sp>
        <p:nvSpPr>
          <p:cNvPr id="13" name="Rectangle 10">
            <a:extLst>
              <a:ext uri="{FF2B5EF4-FFF2-40B4-BE49-F238E27FC236}">
                <a16:creationId xmlns:a16="http://schemas.microsoft.com/office/drawing/2014/main" id="{5DD103AA-7536-490B-973F-73CA63A7E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032938" y="-6032938"/>
            <a:ext cx="126124" cy="12192000"/>
          </a:xfrm>
          <a:prstGeom prst="rect">
            <a:avLst/>
          </a:prstGeom>
          <a:solidFill>
            <a:srgbClr val="4472C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4" name="Graphic 7" descr="靶心">
            <a:extLst>
              <a:ext uri="{FF2B5EF4-FFF2-40B4-BE49-F238E27FC236}">
                <a16:creationId xmlns:a16="http://schemas.microsoft.com/office/drawing/2014/main" id="{05E3A154-E098-4573-B477-C3E499B7C3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9598" y="403217"/>
            <a:ext cx="914400" cy="9144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4D958729-7728-864B-A0C1-F0C6DC178246}"/>
              </a:ext>
            </a:extLst>
          </p:cNvPr>
          <p:cNvSpPr txBox="1"/>
          <p:nvPr/>
        </p:nvSpPr>
        <p:spPr>
          <a:xfrm>
            <a:off x="696798" y="2141537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57150">
              <a:lnSpc>
                <a:spcPct val="150000"/>
              </a:lnSpc>
              <a:spcAft>
                <a:spcPts val="600"/>
              </a:spcAft>
            </a:pP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I.	</a:t>
            </a:r>
            <a:r>
              <a:rPr kumimoji="1"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Motivation &amp; Background</a:t>
            </a:r>
          </a:p>
          <a:p>
            <a:pPr marL="57150">
              <a:lnSpc>
                <a:spcPct val="150000"/>
              </a:lnSpc>
              <a:spcAft>
                <a:spcPts val="600"/>
              </a:spcAft>
            </a:pPr>
            <a:r>
              <a:rPr kumimoji="1" lang="en-US" altLang="zh-CN" sz="2400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II.	Methodology</a:t>
            </a:r>
          </a:p>
          <a:p>
            <a:pPr marL="57150">
              <a:lnSpc>
                <a:spcPct val="150000"/>
              </a:lnSpc>
              <a:spcAft>
                <a:spcPts val="600"/>
              </a:spcAft>
            </a:pPr>
            <a:r>
              <a:rPr kumimoji="1" lang="en-US" altLang="zh-CN" sz="2400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III.	Experiment </a:t>
            </a:r>
          </a:p>
          <a:p>
            <a:pPr marL="57150">
              <a:lnSpc>
                <a:spcPct val="150000"/>
              </a:lnSpc>
              <a:spcAft>
                <a:spcPts val="600"/>
              </a:spcAft>
            </a:pPr>
            <a:r>
              <a:rPr kumimoji="1" lang="en-US" altLang="zh-CN" sz="2400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IV.	Results &amp; Analysis</a:t>
            </a:r>
          </a:p>
          <a:p>
            <a:pPr marL="57150">
              <a:lnSpc>
                <a:spcPct val="150000"/>
              </a:lnSpc>
              <a:spcAft>
                <a:spcPts val="600"/>
              </a:spcAft>
            </a:pPr>
            <a:r>
              <a:rPr kumimoji="1" lang="en-US" altLang="zh-CN" sz="2400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V.	Conclusion</a:t>
            </a:r>
          </a:p>
        </p:txBody>
      </p:sp>
    </p:spTree>
    <p:extLst>
      <p:ext uri="{BB962C8B-B14F-4D97-AF65-F5344CB8AC3E}">
        <p14:creationId xmlns:p14="http://schemas.microsoft.com/office/powerpoint/2010/main" val="5483656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6CC76A-F2A6-8842-9617-2308912F66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182" y="0"/>
            <a:ext cx="10515600" cy="1325563"/>
          </a:xfrm>
        </p:spPr>
        <p:txBody>
          <a:bodyPr>
            <a:normAutofit/>
          </a:bodyPr>
          <a:lstStyle/>
          <a:p>
            <a:r>
              <a:rPr kumimoji="1"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Weight Function of X Perplexity</a:t>
            </a:r>
            <a:endParaRPr kumimoji="1"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0A4B525-91B8-8644-9F90-E4B3B6B945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2942" y="1234934"/>
            <a:ext cx="3522727" cy="50324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181CE6FA-2F11-B84C-B301-08D7D6B5EB56}"/>
              </a:ext>
            </a:extLst>
          </p:cNvPr>
          <p:cNvSpPr txBox="1"/>
          <p:nvPr/>
        </p:nvSpPr>
        <p:spPr>
          <a:xfrm>
            <a:off x="378063" y="1826658"/>
            <a:ext cx="1108111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the weight, we want:</a:t>
            </a:r>
          </a:p>
          <a:p>
            <a:endParaRPr kumimoji="1" lang="en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The minimum weight should greater than zero</a:t>
            </a:r>
          </a:p>
          <a:p>
            <a:endParaRPr kumimoji="1" lang="en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The gap (maximum / minimum), should not be too large, e.g. gap = 2. And we have b = gap * c * e</a:t>
            </a:r>
          </a:p>
          <a:p>
            <a:endParaRPr kumimoji="1" lang="en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 = 0.5 and b = e in this case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78B8AED-48BC-E540-B238-32023E0433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0813" y="3946460"/>
            <a:ext cx="7130374" cy="2842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6804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6CC76A-F2A6-8842-9617-2308912F66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909" y="0"/>
            <a:ext cx="10515600" cy="1325563"/>
          </a:xfrm>
        </p:spPr>
        <p:txBody>
          <a:bodyPr/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Review of distribution of C Perplexity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 descr="图表, 散点图&#10;&#10;描述已自动生成">
            <a:extLst>
              <a:ext uri="{FF2B5EF4-FFF2-40B4-BE49-F238E27FC236}">
                <a16:creationId xmlns:a16="http://schemas.microsoft.com/office/drawing/2014/main" id="{E0F1F806-94DD-364C-BB73-57A914226A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564" y="1161584"/>
            <a:ext cx="11117766" cy="5558883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B0191657-4248-4446-B6A7-D0FDE694D2E5}"/>
              </a:ext>
            </a:extLst>
          </p:cNvPr>
          <p:cNvSpPr/>
          <p:nvPr/>
        </p:nvSpPr>
        <p:spPr>
          <a:xfrm>
            <a:off x="3686783" y="5486400"/>
            <a:ext cx="7247106" cy="93385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9D6F4C1-67D4-AC47-8D25-4F04750B4A07}"/>
              </a:ext>
            </a:extLst>
          </p:cNvPr>
          <p:cNvSpPr txBox="1"/>
          <p:nvPr/>
        </p:nvSpPr>
        <p:spPr>
          <a:xfrm>
            <a:off x="5726349" y="4986133"/>
            <a:ext cx="38539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Here locates thousands of examples</a:t>
            </a:r>
          </a:p>
        </p:txBody>
      </p:sp>
    </p:spTree>
    <p:extLst>
      <p:ext uri="{BB962C8B-B14F-4D97-AF65-F5344CB8AC3E}">
        <p14:creationId xmlns:p14="http://schemas.microsoft.com/office/powerpoint/2010/main" val="9962527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6CC76A-F2A6-8842-9617-2308912F66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283" y="-77821"/>
            <a:ext cx="10515600" cy="1325563"/>
          </a:xfrm>
        </p:spPr>
        <p:txBody>
          <a:bodyPr>
            <a:normAutofit/>
          </a:bodyPr>
          <a:lstStyle/>
          <a:p>
            <a:r>
              <a:rPr kumimoji="1"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Property of Weight Function</a:t>
            </a:r>
            <a:endParaRPr kumimoji="1"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09FE227-5F22-AD48-B3B7-DDED40139800}"/>
              </a:ext>
            </a:extLst>
          </p:cNvPr>
          <p:cNvSpPr txBox="1"/>
          <p:nvPr/>
        </p:nvSpPr>
        <p:spPr>
          <a:xfrm>
            <a:off x="-429751" y="2025506"/>
            <a:ext cx="11840296" cy="2806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kumimoji="1" lang="en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The existence of extreme outliers requires to change the property of weights assignment function:</a:t>
            </a:r>
          </a:p>
          <a:p>
            <a:pPr algn="just">
              <a:lnSpc>
                <a:spcPct val="150000"/>
              </a:lnSpc>
            </a:pPr>
            <a:endParaRPr kumimoji="1" lang="en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 algn="just">
              <a:lnSpc>
                <a:spcPct val="150000"/>
              </a:lnSpc>
            </a:pPr>
            <a:r>
              <a:rPr kumimoji="1" lang="en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1. the weight of examples should be </a:t>
            </a:r>
            <a:r>
              <a:rPr kumimoji="1" lang="en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monotonically decreasing </a:t>
            </a:r>
            <a:r>
              <a:rPr kumimoji="1" lang="en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 its C-perplexity</a:t>
            </a:r>
          </a:p>
          <a:p>
            <a:pPr lvl="2" algn="just">
              <a:lnSpc>
                <a:spcPct val="150000"/>
              </a:lnSpc>
            </a:pPr>
            <a:endParaRPr kumimoji="1" lang="en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 algn="just">
              <a:lnSpc>
                <a:spcPct val="150000"/>
              </a:lnSpc>
            </a:pPr>
            <a:r>
              <a:rPr kumimoji="1" lang="en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2. The derivative of the weight function should also </a:t>
            </a:r>
            <a:r>
              <a:rPr kumimoji="1" lang="en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decrease</a:t>
            </a:r>
            <a:r>
              <a:rPr kumimoji="1" lang="en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with C Perplexity when it is small 	and </a:t>
            </a:r>
            <a:r>
              <a:rPr kumimoji="1" lang="en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increase</a:t>
            </a:r>
            <a:r>
              <a:rPr kumimoji="1" lang="en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with C Perplexity when it is large.</a:t>
            </a:r>
            <a:endParaRPr kumimoji="1"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93290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6CC76A-F2A6-8842-9617-2308912F66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909" y="0"/>
            <a:ext cx="10515600" cy="1325563"/>
          </a:xfrm>
        </p:spPr>
        <p:txBody>
          <a:bodyPr>
            <a:normAutofit/>
          </a:bodyPr>
          <a:lstStyle/>
          <a:p>
            <a:r>
              <a:rPr kumimoji="1"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Weight Function of X Perplexity</a:t>
            </a:r>
            <a:endParaRPr kumimoji="1"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81CE6FA-2F11-B84C-B301-08D7D6B5EB56}"/>
              </a:ext>
            </a:extLst>
          </p:cNvPr>
          <p:cNvSpPr txBox="1"/>
          <p:nvPr/>
        </p:nvSpPr>
        <p:spPr>
          <a:xfrm>
            <a:off x="601816" y="2407639"/>
            <a:ext cx="9619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 = 2.3, c = 0.95, delta = 3.98(90% percentile of C Perplexity)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1CA9FB4-7C0B-1241-A2BA-219D0224A1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6065" y="1568587"/>
            <a:ext cx="4693823" cy="37056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43D75447-ECB2-1B42-B278-393BE44B74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8252" y="3112637"/>
            <a:ext cx="8949447" cy="3599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130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6CC76A-F2A6-8842-9617-2308912F66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607" y="0"/>
            <a:ext cx="10515600" cy="1325563"/>
          </a:xfrm>
        </p:spPr>
        <p:txBody>
          <a:bodyPr>
            <a:normAutofit/>
          </a:bodyPr>
          <a:lstStyle/>
          <a:p>
            <a:r>
              <a:rPr kumimoji="1"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Distribution of New Weight</a:t>
            </a:r>
            <a:endParaRPr kumimoji="1"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图片 4" descr="图片包含 表格&#10;&#10;描述已自动生成">
            <a:extLst>
              <a:ext uri="{FF2B5EF4-FFF2-40B4-BE49-F238E27FC236}">
                <a16:creationId xmlns:a16="http://schemas.microsoft.com/office/drawing/2014/main" id="{78A2C4AE-DE5A-DD4E-B33B-5C5D78246C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607" y="2181187"/>
            <a:ext cx="11183385" cy="3966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2250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DEAA9B-6D08-D043-AE42-AE8AEB5DA4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3998" y="197635"/>
            <a:ext cx="9440332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en-US" altLang="zh-CN" sz="3600" kern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Content</a:t>
            </a:r>
          </a:p>
        </p:txBody>
      </p:sp>
      <p:pic>
        <p:nvPicPr>
          <p:cNvPr id="14" name="Graphic 7" descr="靶心">
            <a:extLst>
              <a:ext uri="{FF2B5EF4-FFF2-40B4-BE49-F238E27FC236}">
                <a16:creationId xmlns:a16="http://schemas.microsoft.com/office/drawing/2014/main" id="{05E3A154-E098-4573-B477-C3E499B7C3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9598" y="403217"/>
            <a:ext cx="914400" cy="9144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4D958729-7728-864B-A0C1-F0C6DC178246}"/>
              </a:ext>
            </a:extLst>
          </p:cNvPr>
          <p:cNvSpPr txBox="1"/>
          <p:nvPr/>
        </p:nvSpPr>
        <p:spPr>
          <a:xfrm>
            <a:off x="696798" y="2141537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57150">
              <a:lnSpc>
                <a:spcPct val="150000"/>
              </a:lnSpc>
              <a:spcAft>
                <a:spcPts val="600"/>
              </a:spcAft>
            </a:pPr>
            <a:r>
              <a:rPr kumimoji="1" lang="en-US" altLang="zh-CN" sz="2400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I.	Motivation &amp; Background</a:t>
            </a:r>
          </a:p>
          <a:p>
            <a:pPr marL="57150">
              <a:lnSpc>
                <a:spcPct val="150000"/>
              </a:lnSpc>
              <a:spcAft>
                <a:spcPts val="600"/>
              </a:spcAft>
            </a:pPr>
            <a:r>
              <a:rPr kumimoji="1" lang="en-US" altLang="zh-CN" sz="24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II.	Methodology</a:t>
            </a:r>
          </a:p>
          <a:p>
            <a:pPr marL="57150">
              <a:lnSpc>
                <a:spcPct val="150000"/>
              </a:lnSpc>
              <a:spcAft>
                <a:spcPts val="600"/>
              </a:spcAft>
            </a:pPr>
            <a:r>
              <a:rPr kumimoji="1"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III.	Experiment </a:t>
            </a:r>
          </a:p>
          <a:p>
            <a:pPr marL="57150">
              <a:lnSpc>
                <a:spcPct val="150000"/>
              </a:lnSpc>
              <a:spcAft>
                <a:spcPts val="600"/>
              </a:spcAft>
            </a:pPr>
            <a:r>
              <a:rPr kumimoji="1" lang="en-US" altLang="zh-CN" sz="2400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IV.	Results &amp; Analysis</a:t>
            </a:r>
          </a:p>
          <a:p>
            <a:pPr marL="57150">
              <a:lnSpc>
                <a:spcPct val="150000"/>
              </a:lnSpc>
              <a:spcAft>
                <a:spcPts val="600"/>
              </a:spcAft>
            </a:pPr>
            <a:r>
              <a:rPr kumimoji="1" lang="en-US" altLang="zh-CN" sz="2400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V.	Conclusion</a:t>
            </a:r>
          </a:p>
        </p:txBody>
      </p:sp>
    </p:spTree>
    <p:extLst>
      <p:ext uri="{BB962C8B-B14F-4D97-AF65-F5344CB8AC3E}">
        <p14:creationId xmlns:p14="http://schemas.microsoft.com/office/powerpoint/2010/main" val="7243905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6CC76A-F2A6-8842-9617-2308912F66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932" y="-238087"/>
            <a:ext cx="10515600" cy="1325563"/>
          </a:xfrm>
        </p:spPr>
        <p:txBody>
          <a:bodyPr>
            <a:normAutofit/>
          </a:bodyPr>
          <a:lstStyle/>
          <a:p>
            <a:r>
              <a:rPr kumimoji="1"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Baseline – Mobilenetv2</a:t>
            </a:r>
            <a:endParaRPr kumimoji="1"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62BC515-CDDB-2D4F-A9C6-CBEE32171F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932" y="1087476"/>
            <a:ext cx="6008528" cy="5437762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2DCF4119-2DEA-4A42-BE57-B8B5843E9F62}"/>
              </a:ext>
            </a:extLst>
          </p:cNvPr>
          <p:cNvSpPr txBox="1"/>
          <p:nvPr/>
        </p:nvSpPr>
        <p:spPr>
          <a:xfrm>
            <a:off x="6974732" y="2468672"/>
            <a:ext cx="4377447" cy="96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Acceptable Accuracy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Advantage in speed</a:t>
            </a:r>
            <a:endParaRPr kumimoji="1"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11651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6CC76A-F2A6-8842-9617-2308912F66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651" y="-218632"/>
            <a:ext cx="10515600" cy="1325563"/>
          </a:xfrm>
        </p:spPr>
        <p:txBody>
          <a:bodyPr>
            <a:normAutofit/>
          </a:bodyPr>
          <a:lstStyle/>
          <a:p>
            <a:r>
              <a:rPr kumimoji="1"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Baseline – Global Training Hyper-parameters</a:t>
            </a:r>
            <a:endParaRPr kumimoji="1"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5CC3E5A-BDD1-3C44-91FC-55E3E52E2EBB}"/>
              </a:ext>
            </a:extLst>
          </p:cNvPr>
          <p:cNvSpPr txBox="1"/>
          <p:nvPr/>
        </p:nvSpPr>
        <p:spPr>
          <a:xfrm>
            <a:off x="369651" y="1292623"/>
            <a:ext cx="12151582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Equipment:</a:t>
            </a:r>
          </a:p>
          <a:p>
            <a:pPr>
              <a:lnSpc>
                <a:spcPct val="150000"/>
              </a:lnSpc>
            </a:pPr>
            <a:r>
              <a:rPr kumimoji="1"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3 * GTX 1080Ti, 8GB Memory each</a:t>
            </a:r>
            <a:endParaRPr kumimoji="1"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kumimoji="1"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Parameters:</a:t>
            </a:r>
          </a:p>
          <a:p>
            <a:pPr lvl="1">
              <a:lnSpc>
                <a:spcPct val="150000"/>
              </a:lnSpc>
            </a:pP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Epochs = 50</a:t>
            </a:r>
          </a:p>
          <a:p>
            <a:pPr lvl="1">
              <a:lnSpc>
                <a:spcPct val="150000"/>
              </a:lnSpc>
            </a:pPr>
            <a:r>
              <a:rPr lang="en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train_batch_size</a:t>
            </a: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256</a:t>
            </a:r>
          </a:p>
          <a:p>
            <a:pPr lvl="1">
              <a:lnSpc>
                <a:spcPct val="150000"/>
              </a:lnSpc>
            </a:pPr>
            <a:r>
              <a:rPr lang="en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input_shape</a:t>
            </a: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(224,224)</a:t>
            </a:r>
          </a:p>
          <a:p>
            <a:pPr lvl="1">
              <a:lnSpc>
                <a:spcPct val="150000"/>
              </a:lnSpc>
            </a:pP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optimizer = SGD(learning rate=0.01, momentum=0.8), with step decay 0.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per 10 epochs, Minimum learning rate = 1e-5</a:t>
            </a:r>
          </a:p>
          <a:p>
            <a:pPr>
              <a:lnSpc>
                <a:spcPct val="150000"/>
              </a:lnSpc>
            </a:pPr>
            <a:r>
              <a:rPr lang="en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Pre-processing:</a:t>
            </a:r>
          </a:p>
          <a:p>
            <a:pPr>
              <a:lnSpc>
                <a:spcPct val="150000"/>
              </a:lnSpc>
            </a:pP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	Normalization : Rescale </a:t>
            </a:r>
            <a:r>
              <a:rPr lang="en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image </a:t>
            </a:r>
          </a:p>
          <a:p>
            <a:pPr>
              <a:lnSpc>
                <a:spcPct val="150000"/>
              </a:lnSpc>
            </a:pPr>
            <a:r>
              <a:rPr lang="en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Randomness </a:t>
            </a:r>
            <a:r>
              <a:rPr lang="en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Control</a:t>
            </a:r>
          </a:p>
          <a:p>
            <a:pPr>
              <a:lnSpc>
                <a:spcPct val="150000"/>
              </a:lnSpc>
            </a:pPr>
            <a:r>
              <a:rPr lang="en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Set seed to control the sequence of batch examples in data generator</a:t>
            </a:r>
          </a:p>
          <a:p>
            <a:pPr>
              <a:lnSpc>
                <a:spcPct val="150000"/>
              </a:lnSpc>
            </a:pPr>
            <a:r>
              <a:rPr lang="en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Each model use same initial parameters</a:t>
            </a:r>
          </a:p>
          <a:p>
            <a:pPr>
              <a:lnSpc>
                <a:spcPct val="150000"/>
              </a:lnSpc>
            </a:pPr>
            <a:endParaRPr lang="en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661440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87F69AB-2350-44E3-9076-00265B93F3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0" y="1"/>
            <a:ext cx="972709" cy="1935307"/>
            <a:chOff x="10918968" y="713127"/>
            <a:chExt cx="1273032" cy="2532832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70652AA-1C81-481C-856B-9037143754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A2FF99B6-37BA-4650-B01D-799F02E31E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标题 1">
            <a:extLst>
              <a:ext uri="{FF2B5EF4-FFF2-40B4-BE49-F238E27FC236}">
                <a16:creationId xmlns:a16="http://schemas.microsoft.com/office/drawing/2014/main" id="{F7FBE3DD-37ED-AB40-80F7-B2A49DDEF0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9904" y="-24722"/>
            <a:ext cx="10905066" cy="113573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en-US" altLang="zh-CN" sz="3600" kern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Dataset – ImageNetv2</a:t>
            </a:r>
          </a:p>
        </p:txBody>
      </p:sp>
      <p:pic>
        <p:nvPicPr>
          <p:cNvPr id="3" name="图片 2" descr="表格&#10;&#10;描述已自动生成">
            <a:extLst>
              <a:ext uri="{FF2B5EF4-FFF2-40B4-BE49-F238E27FC236}">
                <a16:creationId xmlns:a16="http://schemas.microsoft.com/office/drawing/2014/main" id="{279412E7-AEDE-954F-BD6D-0504B32F4B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9412" y="3237767"/>
            <a:ext cx="9486050" cy="3320117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E0A020BC-DFFD-8541-A5B7-4360EF558609}"/>
              </a:ext>
            </a:extLst>
          </p:cNvPr>
          <p:cNvSpPr txBox="1"/>
          <p:nvPr/>
        </p:nvSpPr>
        <p:spPr>
          <a:xfrm>
            <a:off x="779904" y="1431791"/>
            <a:ext cx="8151496" cy="11060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10,000 Validation Images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Generated To measure the generation ability of the models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huge drop of  Top-1 Accuracy happens in all models 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EA7D759-6BEF-4CBD-A325-BCFA77832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177940" y="4601497"/>
            <a:ext cx="1014060" cy="2017580"/>
            <a:chOff x="11177940" y="4601497"/>
            <a:chExt cx="1014060" cy="2017580"/>
          </a:xfrm>
        </p:grpSpPr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317405EC-53E3-473A-8B42-B9475D057B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 flipH="1">
              <a:off x="1067618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03F2370-11B5-4E16-8AE5-B4854408B4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27850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932855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DEAA9B-6D08-D043-AE42-AE8AEB5DA4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3998" y="197635"/>
            <a:ext cx="9440332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en-US" altLang="zh-CN" sz="3600" kern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Content</a:t>
            </a:r>
          </a:p>
        </p:txBody>
      </p:sp>
      <p:pic>
        <p:nvPicPr>
          <p:cNvPr id="14" name="Graphic 7" descr="靶心">
            <a:extLst>
              <a:ext uri="{FF2B5EF4-FFF2-40B4-BE49-F238E27FC236}">
                <a16:creationId xmlns:a16="http://schemas.microsoft.com/office/drawing/2014/main" id="{05E3A154-E098-4573-B477-C3E499B7C3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9598" y="403217"/>
            <a:ext cx="914400" cy="9144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4D958729-7728-864B-A0C1-F0C6DC178246}"/>
              </a:ext>
            </a:extLst>
          </p:cNvPr>
          <p:cNvSpPr txBox="1"/>
          <p:nvPr/>
        </p:nvSpPr>
        <p:spPr>
          <a:xfrm>
            <a:off x="696798" y="2141537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57150">
              <a:lnSpc>
                <a:spcPct val="150000"/>
              </a:lnSpc>
              <a:spcAft>
                <a:spcPts val="600"/>
              </a:spcAft>
            </a:pPr>
            <a:r>
              <a:rPr kumimoji="1" lang="en-US" altLang="zh-CN" sz="2400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I.	Motivation &amp; Background</a:t>
            </a:r>
          </a:p>
          <a:p>
            <a:pPr marL="57150">
              <a:lnSpc>
                <a:spcPct val="150000"/>
              </a:lnSpc>
              <a:spcAft>
                <a:spcPts val="600"/>
              </a:spcAft>
            </a:pPr>
            <a:r>
              <a:rPr kumimoji="1" lang="en-US" altLang="zh-CN" sz="24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II.	Methodology</a:t>
            </a:r>
          </a:p>
          <a:p>
            <a:pPr marL="57150">
              <a:lnSpc>
                <a:spcPct val="150000"/>
              </a:lnSpc>
              <a:spcAft>
                <a:spcPts val="600"/>
              </a:spcAft>
            </a:pPr>
            <a:r>
              <a:rPr kumimoji="1" lang="en-US" altLang="zh-CN" sz="24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III.	Experiment </a:t>
            </a:r>
          </a:p>
          <a:p>
            <a:pPr marL="57150">
              <a:lnSpc>
                <a:spcPct val="150000"/>
              </a:lnSpc>
              <a:spcAft>
                <a:spcPts val="600"/>
              </a:spcAft>
            </a:pPr>
            <a:r>
              <a:rPr kumimoji="1"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IV.	Results &amp; Analysis</a:t>
            </a:r>
          </a:p>
          <a:p>
            <a:pPr marL="57150">
              <a:lnSpc>
                <a:spcPct val="150000"/>
              </a:lnSpc>
              <a:spcAft>
                <a:spcPts val="600"/>
              </a:spcAft>
            </a:pPr>
            <a:r>
              <a:rPr kumimoji="1" lang="en-US" altLang="zh-CN" sz="2400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V.	Conclusion</a:t>
            </a:r>
          </a:p>
        </p:txBody>
      </p:sp>
    </p:spTree>
    <p:extLst>
      <p:ext uri="{BB962C8B-B14F-4D97-AF65-F5344CB8AC3E}">
        <p14:creationId xmlns:p14="http://schemas.microsoft.com/office/powerpoint/2010/main" val="24658480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40E5D6BD-7967-4C4D-9E5E-9E670D5376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349" y="107207"/>
            <a:ext cx="10905066" cy="1135737"/>
          </a:xfrm>
        </p:spPr>
        <p:txBody>
          <a:bodyPr>
            <a:normAutofit/>
          </a:bodyPr>
          <a:lstStyle/>
          <a:p>
            <a:r>
              <a:rPr kumimoji="1"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Motivation</a:t>
            </a:r>
            <a:endParaRPr kumimoji="1"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88AC570-68F8-894F-A266-B342BE1FC5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7349" y="1772761"/>
            <a:ext cx="10905066" cy="4393982"/>
          </a:xfrm>
        </p:spPr>
        <p:txBody>
          <a:bodyPr>
            <a:normAutofit/>
          </a:bodyPr>
          <a:lstStyle/>
          <a:p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Some Examples are easier for humans to classify than others -&gt; This should be also applied on DNNs</a:t>
            </a:r>
          </a:p>
          <a:p>
            <a:endParaRPr kumimoji="1"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Previous works that consider classification difficulty are not ideal (rely on human, some are not about examples themselves )</a:t>
            </a:r>
          </a:p>
          <a:p>
            <a:endParaRPr kumimoji="1"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 Perplexity is proposed by Prof. ZHANG</a:t>
            </a:r>
            <a:endParaRPr kumimoji="1"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4327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6CC76A-F2A6-8842-9617-2308912F66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651" y="-218632"/>
            <a:ext cx="10515600" cy="1325563"/>
          </a:xfrm>
        </p:spPr>
        <p:txBody>
          <a:bodyPr>
            <a:normAutofit/>
          </a:bodyPr>
          <a:lstStyle/>
          <a:p>
            <a:r>
              <a:rPr kumimoji="1"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 Loss</a:t>
            </a:r>
            <a:endParaRPr kumimoji="1"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图片 4" descr="图表&#10;&#10;描述已自动生成">
            <a:extLst>
              <a:ext uri="{FF2B5EF4-FFF2-40B4-BE49-F238E27FC236}">
                <a16:creationId xmlns:a16="http://schemas.microsoft.com/office/drawing/2014/main" id="{77D0CE16-6394-934E-8BE5-57BC02A089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67" y="1537779"/>
            <a:ext cx="12104233" cy="4493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0290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6CC76A-F2A6-8842-9617-2308912F66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651" y="-218632"/>
            <a:ext cx="10515600" cy="1325563"/>
          </a:xfrm>
        </p:spPr>
        <p:txBody>
          <a:bodyPr>
            <a:normAutofit/>
          </a:bodyPr>
          <a:lstStyle/>
          <a:p>
            <a:r>
              <a:rPr kumimoji="1"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Validation set I Loss</a:t>
            </a:r>
            <a:endParaRPr kumimoji="1"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 descr="图表&#10;&#10;描述已自动生成">
            <a:extLst>
              <a:ext uri="{FF2B5EF4-FFF2-40B4-BE49-F238E27FC236}">
                <a16:creationId xmlns:a16="http://schemas.microsoft.com/office/drawing/2014/main" id="{D31F9763-28EA-9944-885F-D09C753B39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03" y="1596146"/>
            <a:ext cx="12030194" cy="4465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5671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6CC76A-F2A6-8842-9617-2308912F66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106" y="-294614"/>
            <a:ext cx="10515600" cy="1325563"/>
          </a:xfrm>
        </p:spPr>
        <p:txBody>
          <a:bodyPr>
            <a:normAutofit/>
          </a:bodyPr>
          <a:lstStyle/>
          <a:p>
            <a:r>
              <a:rPr kumimoji="1"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 Table</a:t>
            </a:r>
            <a:endParaRPr kumimoji="1"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99E19668-3327-784D-8710-F39F79981C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1090224"/>
              </p:ext>
            </p:extLst>
          </p:nvPr>
        </p:nvGraphicFramePr>
        <p:xfrm>
          <a:off x="389105" y="1137954"/>
          <a:ext cx="11692651" cy="511667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605064">
                  <a:extLst>
                    <a:ext uri="{9D8B030D-6E8A-4147-A177-3AD203B41FA5}">
                      <a16:colId xmlns:a16="http://schemas.microsoft.com/office/drawing/2014/main" val="1639740173"/>
                    </a:ext>
                  </a:extLst>
                </a:gridCol>
                <a:gridCol w="1185075">
                  <a:extLst>
                    <a:ext uri="{9D8B030D-6E8A-4147-A177-3AD203B41FA5}">
                      <a16:colId xmlns:a16="http://schemas.microsoft.com/office/drawing/2014/main" val="3058198654"/>
                    </a:ext>
                  </a:extLst>
                </a:gridCol>
                <a:gridCol w="1107408">
                  <a:extLst>
                    <a:ext uri="{9D8B030D-6E8A-4147-A177-3AD203B41FA5}">
                      <a16:colId xmlns:a16="http://schemas.microsoft.com/office/drawing/2014/main" val="4040767464"/>
                    </a:ext>
                  </a:extLst>
                </a:gridCol>
                <a:gridCol w="1299184">
                  <a:extLst>
                    <a:ext uri="{9D8B030D-6E8A-4147-A177-3AD203B41FA5}">
                      <a16:colId xmlns:a16="http://schemas.microsoft.com/office/drawing/2014/main" val="2642216597"/>
                    </a:ext>
                  </a:extLst>
                </a:gridCol>
                <a:gridCol w="1299184">
                  <a:extLst>
                    <a:ext uri="{9D8B030D-6E8A-4147-A177-3AD203B41FA5}">
                      <a16:colId xmlns:a16="http://schemas.microsoft.com/office/drawing/2014/main" val="564917239"/>
                    </a:ext>
                  </a:extLst>
                </a:gridCol>
                <a:gridCol w="1299184">
                  <a:extLst>
                    <a:ext uri="{9D8B030D-6E8A-4147-A177-3AD203B41FA5}">
                      <a16:colId xmlns:a16="http://schemas.microsoft.com/office/drawing/2014/main" val="1149431070"/>
                    </a:ext>
                  </a:extLst>
                </a:gridCol>
                <a:gridCol w="1299184">
                  <a:extLst>
                    <a:ext uri="{9D8B030D-6E8A-4147-A177-3AD203B41FA5}">
                      <a16:colId xmlns:a16="http://schemas.microsoft.com/office/drawing/2014/main" val="3876130190"/>
                    </a:ext>
                  </a:extLst>
                </a:gridCol>
                <a:gridCol w="1299184">
                  <a:extLst>
                    <a:ext uri="{9D8B030D-6E8A-4147-A177-3AD203B41FA5}">
                      <a16:colId xmlns:a16="http://schemas.microsoft.com/office/drawing/2014/main" val="2635448807"/>
                    </a:ext>
                  </a:extLst>
                </a:gridCol>
                <a:gridCol w="1299184">
                  <a:extLst>
                    <a:ext uri="{9D8B030D-6E8A-4147-A177-3AD203B41FA5}">
                      <a16:colId xmlns:a16="http://schemas.microsoft.com/office/drawing/2014/main" val="119055642"/>
                    </a:ext>
                  </a:extLst>
                </a:gridCol>
              </a:tblGrid>
              <a:tr h="59499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Model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Training Set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Validation I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Validation II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Gap (I – II)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7712455"/>
                  </a:ext>
                </a:extLst>
              </a:tr>
              <a:tr h="416865"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Top-1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Top-5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Top-1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Top-5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Top-1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Top-5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Top-1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Top-5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7514433"/>
                  </a:ext>
                </a:extLst>
              </a:tr>
              <a:tr h="41673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Baseline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78.73%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93.97%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60.60%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83.26%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48.26%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71.56%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12.34%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11.7%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463244"/>
                  </a:ext>
                </a:extLst>
              </a:tr>
              <a:tr h="59499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.95 Pruning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87.52%</a:t>
                      </a:r>
                    </a:p>
                    <a:p>
                      <a:pPr algn="ctr"/>
                      <a:r>
                        <a:rPr lang="en-US" altLang="zh-CN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(+8.79%)</a:t>
                      </a:r>
                      <a:endParaRPr lang="zh-CN" altLang="en-US" sz="16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98.23%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(+4.26%)</a:t>
                      </a:r>
                      <a:endParaRPr kumimoji="0" lang="zh-CN" altLang="en-US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C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60.54%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(-0.06%)</a:t>
                      </a:r>
                      <a:endParaRPr kumimoji="0" lang="zh-CN" altLang="en-US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C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82.61%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(-0.65%)</a:t>
                      </a:r>
                      <a:endParaRPr kumimoji="0" lang="zh-CN" altLang="en-US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C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47.90%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(-0.36%)</a:t>
                      </a:r>
                      <a:endParaRPr kumimoji="0" lang="zh-CN" altLang="en-US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C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71.43%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(-0.13%)</a:t>
                      </a:r>
                      <a:endParaRPr kumimoji="0" lang="zh-CN" altLang="en-US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C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12.64%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(+0.30%)</a:t>
                      </a:r>
                      <a:endParaRPr kumimoji="0" lang="zh-CN" altLang="en-US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0B05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11.18%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(-0.52%)</a:t>
                      </a:r>
                      <a:endParaRPr kumimoji="0" lang="zh-CN" altLang="en-US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3072647"/>
                  </a:ext>
                </a:extLst>
              </a:tr>
              <a:tr h="59499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.90 Pruning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92.90%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(+14.17%)</a:t>
                      </a:r>
                      <a:endParaRPr kumimoji="0" lang="zh-CN" altLang="en-US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99.43%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(+5.46%)</a:t>
                      </a:r>
                      <a:endParaRPr kumimoji="0" lang="zh-CN" altLang="en-US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60.60%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(0%)</a:t>
                      </a:r>
                      <a:endParaRPr kumimoji="0" lang="zh-CN" altLang="en-US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C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82.02%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(-1.24%)</a:t>
                      </a:r>
                      <a:endParaRPr kumimoji="0" lang="zh-CN" altLang="en-US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C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47.92%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(-0.34%)</a:t>
                      </a:r>
                      <a:endParaRPr kumimoji="0" lang="zh-CN" altLang="en-US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C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70.57%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(-0.99%)</a:t>
                      </a:r>
                      <a:endParaRPr kumimoji="0" lang="zh-CN" altLang="en-US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C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12.68%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(+0.34%)</a:t>
                      </a:r>
                      <a:endParaRPr kumimoji="0" lang="zh-CN" altLang="en-US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0B05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11.45%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(-0.25%)</a:t>
                      </a:r>
                      <a:endParaRPr kumimoji="0" lang="zh-CN" altLang="en-US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9862205"/>
                  </a:ext>
                </a:extLst>
              </a:tr>
              <a:tr h="5949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.85 Pruning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96.11%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(+17.38%)</a:t>
                      </a:r>
                      <a:endParaRPr kumimoji="0" lang="zh-CN" altLang="en-US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99.81%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(+5.84%)</a:t>
                      </a:r>
                      <a:endParaRPr kumimoji="0" lang="zh-CN" altLang="en-US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C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60.18%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(-0.42%)</a:t>
                      </a:r>
                      <a:endParaRPr kumimoji="0" lang="zh-CN" altLang="en-US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C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81.05%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(-2.21%)</a:t>
                      </a:r>
                      <a:endParaRPr kumimoji="0" lang="zh-CN" altLang="en-US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C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48.15%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(-0.11%)</a:t>
                      </a:r>
                      <a:endParaRPr kumimoji="0" lang="zh-CN" altLang="en-US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C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69.22%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(-2.34%)</a:t>
                      </a:r>
                      <a:endParaRPr kumimoji="0" lang="zh-CN" altLang="en-US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0B05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12.03%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(-0.31%)</a:t>
                      </a:r>
                      <a:endParaRPr kumimoji="0" lang="zh-CN" altLang="en-US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C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11.83%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(+0.13%)</a:t>
                      </a:r>
                      <a:endParaRPr kumimoji="0" lang="zh-CN" altLang="en-US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4712551"/>
                  </a:ext>
                </a:extLst>
              </a:tr>
              <a:tr h="59499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Pruning</a:t>
                      </a:r>
                    </a:p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(Mislabeled)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78.98%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(+0.25%)</a:t>
                      </a:r>
                      <a:endParaRPr kumimoji="0" lang="zh-CN" altLang="en-US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94.10%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(+0.13%)</a:t>
                      </a:r>
                      <a:endParaRPr kumimoji="0" lang="zh-CN" altLang="en-US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0B05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60.86%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(+0.26%)</a:t>
                      </a:r>
                      <a:endParaRPr kumimoji="0" lang="zh-CN" altLang="en-US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0B05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83.29%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(+0.03%)</a:t>
                      </a:r>
                      <a:endParaRPr kumimoji="0" lang="zh-CN" altLang="en-US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C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48.15%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(-0.11%)</a:t>
                      </a:r>
                      <a:endParaRPr kumimoji="0" lang="zh-CN" altLang="en-US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0B05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71.78%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(+0.22%)</a:t>
                      </a:r>
                      <a:endParaRPr kumimoji="0" lang="zh-CN" altLang="en-US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C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12.71%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(+0.37%)</a:t>
                      </a:r>
                      <a:endParaRPr lang="en-US" altLang="zh-CN" dirty="0">
                        <a:solidFill>
                          <a:srgbClr val="C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0B05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11.51%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(-0.19%)</a:t>
                      </a:r>
                      <a:endParaRPr kumimoji="0" lang="zh-CN" altLang="en-US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3337253"/>
                  </a:ext>
                </a:extLst>
              </a:tr>
              <a:tr h="59499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Weight (X)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0B05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80.31%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(+1.58%)</a:t>
                      </a:r>
                      <a:endParaRPr kumimoji="0" lang="zh-CN" altLang="en-US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C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93.92%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(-0.05%)</a:t>
                      </a:r>
                      <a:endParaRPr kumimoji="0" lang="zh-CN" altLang="en-US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0B05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61.23%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(+0.63%)</a:t>
                      </a:r>
                      <a:endParaRPr kumimoji="0" lang="zh-CN" altLang="en-US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0B05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83.63%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(+0.37%)</a:t>
                      </a:r>
                      <a:endParaRPr kumimoji="0" lang="zh-CN" altLang="en-US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0B05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48.68%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(+0.42%)</a:t>
                      </a:r>
                      <a:endParaRPr kumimoji="0" lang="zh-CN" altLang="en-US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0B05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71.96%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(+0.40%)</a:t>
                      </a:r>
                      <a:endParaRPr kumimoji="0" lang="zh-CN" altLang="en-US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C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12.55%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(+0.21%)</a:t>
                      </a:r>
                      <a:endParaRPr kumimoji="0" lang="en-US" altLang="zh-CN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0B05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11.67%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(-0.03%)</a:t>
                      </a:r>
                      <a:endParaRPr kumimoji="0" lang="zh-CN" altLang="en-US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1797550"/>
                  </a:ext>
                </a:extLst>
              </a:tr>
              <a:tr h="59499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Weight (C)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80.19%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(+1.46%)</a:t>
                      </a:r>
                      <a:endParaRPr kumimoji="0" lang="zh-CN" altLang="en-US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93.71%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(-0.26%)</a:t>
                      </a:r>
                      <a:endParaRPr kumimoji="0" lang="zh-CN" altLang="en-US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61.41%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(+0.81%)</a:t>
                      </a:r>
                      <a:endParaRPr kumimoji="0" lang="zh-CN" altLang="en-US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83.42%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(+0.16%)</a:t>
                      </a:r>
                      <a:endParaRPr kumimoji="0" lang="zh-CN" altLang="en-US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48.48%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6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(+0.22</a:t>
                      </a:r>
                      <a:r>
                        <a:rPr kumimoji="0" lang="en-US" altLang="zh-CN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%)</a:t>
                      </a:r>
                      <a:endParaRPr kumimoji="0" lang="zh-CN" altLang="en-US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72.08%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(+0.52%)</a:t>
                      </a:r>
                      <a:endParaRPr kumimoji="0" lang="zh-CN" altLang="en-US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13.37%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(+1.03%)</a:t>
                      </a:r>
                      <a:endParaRPr kumimoji="0" lang="en-US" altLang="zh-CN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11.34%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(-0.36%)</a:t>
                      </a:r>
                      <a:endParaRPr kumimoji="0" lang="zh-CN" altLang="en-US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0160678"/>
                  </a:ext>
                </a:extLst>
              </a:tr>
            </a:tbl>
          </a:graphicData>
        </a:graphic>
      </p:graphicFrame>
      <p:sp>
        <p:nvSpPr>
          <p:cNvPr id="5" name="圆角矩形 4">
            <a:extLst>
              <a:ext uri="{FF2B5EF4-FFF2-40B4-BE49-F238E27FC236}">
                <a16:creationId xmlns:a16="http://schemas.microsoft.com/office/drawing/2014/main" id="{4A73CC3D-CECB-B249-812B-67FC4B8C07E5}"/>
              </a:ext>
            </a:extLst>
          </p:cNvPr>
          <p:cNvSpPr/>
          <p:nvPr/>
        </p:nvSpPr>
        <p:spPr>
          <a:xfrm>
            <a:off x="5856053" y="807396"/>
            <a:ext cx="379378" cy="97276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圆角矩形 5">
            <a:extLst>
              <a:ext uri="{FF2B5EF4-FFF2-40B4-BE49-F238E27FC236}">
                <a16:creationId xmlns:a16="http://schemas.microsoft.com/office/drawing/2014/main" id="{7A5F600E-F127-0E49-9D7F-785D45981CE4}"/>
              </a:ext>
            </a:extLst>
          </p:cNvPr>
          <p:cNvSpPr/>
          <p:nvPr/>
        </p:nvSpPr>
        <p:spPr>
          <a:xfrm>
            <a:off x="8001001" y="807396"/>
            <a:ext cx="379378" cy="97276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圆角矩形 6">
            <a:extLst>
              <a:ext uri="{FF2B5EF4-FFF2-40B4-BE49-F238E27FC236}">
                <a16:creationId xmlns:a16="http://schemas.microsoft.com/office/drawing/2014/main" id="{C8EF6FBE-1EF0-7E40-8BEA-B2EED6B8270A}"/>
              </a:ext>
            </a:extLst>
          </p:cNvPr>
          <p:cNvSpPr/>
          <p:nvPr/>
        </p:nvSpPr>
        <p:spPr>
          <a:xfrm>
            <a:off x="9956260" y="807396"/>
            <a:ext cx="379378" cy="97276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D664AF5-C0FB-5943-9671-33E8D6DA3A08}"/>
              </a:ext>
            </a:extLst>
          </p:cNvPr>
          <p:cNvSpPr txBox="1"/>
          <p:nvPr/>
        </p:nvSpPr>
        <p:spPr>
          <a:xfrm>
            <a:off x="6303525" y="686757"/>
            <a:ext cx="11965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Neutral</a:t>
            </a:r>
            <a:endParaRPr kumimoji="1" lang="zh-CN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B86DBBA-D077-5847-8F07-239E61FC0A8B}"/>
              </a:ext>
            </a:extLst>
          </p:cNvPr>
          <p:cNvSpPr txBox="1"/>
          <p:nvPr/>
        </p:nvSpPr>
        <p:spPr>
          <a:xfrm>
            <a:off x="8477657" y="686757"/>
            <a:ext cx="11965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Negative</a:t>
            </a:r>
            <a:endParaRPr kumimoji="1" lang="zh-CN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D792D94-D656-BD48-BFDF-4143FB0BD483}"/>
              </a:ext>
            </a:extLst>
          </p:cNvPr>
          <p:cNvSpPr txBox="1"/>
          <p:nvPr/>
        </p:nvSpPr>
        <p:spPr>
          <a:xfrm>
            <a:off x="10403733" y="686757"/>
            <a:ext cx="11965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Positive</a:t>
            </a:r>
            <a:endParaRPr kumimoji="1" lang="zh-CN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2" name="直线箭头连接符 11">
            <a:extLst>
              <a:ext uri="{FF2B5EF4-FFF2-40B4-BE49-F238E27FC236}">
                <a16:creationId xmlns:a16="http://schemas.microsoft.com/office/drawing/2014/main" id="{709580DF-10EB-7447-AEF0-DE827C710E32}"/>
              </a:ext>
            </a:extLst>
          </p:cNvPr>
          <p:cNvCxnSpPr/>
          <p:nvPr/>
        </p:nvCxnSpPr>
        <p:spPr>
          <a:xfrm>
            <a:off x="6753069" y="2690734"/>
            <a:ext cx="0" cy="162643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线箭头连接符 12">
            <a:extLst>
              <a:ext uri="{FF2B5EF4-FFF2-40B4-BE49-F238E27FC236}">
                <a16:creationId xmlns:a16="http://schemas.microsoft.com/office/drawing/2014/main" id="{D5DD2E78-8901-A94C-B155-ED0742F944E2}"/>
              </a:ext>
            </a:extLst>
          </p:cNvPr>
          <p:cNvCxnSpPr/>
          <p:nvPr/>
        </p:nvCxnSpPr>
        <p:spPr>
          <a:xfrm>
            <a:off x="9333875" y="2690734"/>
            <a:ext cx="0" cy="162643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2685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6CC76A-F2A6-8842-9617-2308912F66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106" y="-294614"/>
            <a:ext cx="10515600" cy="1325563"/>
          </a:xfrm>
        </p:spPr>
        <p:txBody>
          <a:bodyPr>
            <a:normAutofit/>
          </a:bodyPr>
          <a:lstStyle/>
          <a:p>
            <a:r>
              <a:rPr kumimoji="1"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 Table</a:t>
            </a:r>
            <a:endParaRPr kumimoji="1"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99E19668-3327-784D-8710-F39F79981C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6040775"/>
              </p:ext>
            </p:extLst>
          </p:nvPr>
        </p:nvGraphicFramePr>
        <p:xfrm>
          <a:off x="5646906" y="1145449"/>
          <a:ext cx="5779347" cy="511667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2206821">
                  <a:extLst>
                    <a:ext uri="{9D8B030D-6E8A-4147-A177-3AD203B41FA5}">
                      <a16:colId xmlns:a16="http://schemas.microsoft.com/office/drawing/2014/main" val="1639740173"/>
                    </a:ext>
                  </a:extLst>
                </a:gridCol>
                <a:gridCol w="1786263">
                  <a:extLst>
                    <a:ext uri="{9D8B030D-6E8A-4147-A177-3AD203B41FA5}">
                      <a16:colId xmlns:a16="http://schemas.microsoft.com/office/drawing/2014/main" val="2642216597"/>
                    </a:ext>
                  </a:extLst>
                </a:gridCol>
                <a:gridCol w="1786263">
                  <a:extLst>
                    <a:ext uri="{9D8B030D-6E8A-4147-A177-3AD203B41FA5}">
                      <a16:colId xmlns:a16="http://schemas.microsoft.com/office/drawing/2014/main" val="564917239"/>
                    </a:ext>
                  </a:extLst>
                </a:gridCol>
              </a:tblGrid>
              <a:tr h="59499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Model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Validation III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7712455"/>
                  </a:ext>
                </a:extLst>
              </a:tr>
              <a:tr h="416865"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Top-1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Top-5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7514433"/>
                  </a:ext>
                </a:extLst>
              </a:tr>
              <a:tr h="41673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Baseline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4.88%</a:t>
                      </a:r>
                      <a:endParaRPr lang="zh-CN" altLang="en-US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38.01%</a:t>
                      </a:r>
                      <a:endParaRPr lang="zh-CN" altLang="en-US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463244"/>
                  </a:ext>
                </a:extLst>
              </a:tr>
              <a:tr h="59499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.95 Pruning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C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4.82%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(-0.06%)</a:t>
                      </a:r>
                      <a:endParaRPr kumimoji="0" lang="zh-CN" altLang="en-US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C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35.54%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(-2.47%)</a:t>
                      </a:r>
                      <a:endParaRPr kumimoji="0" lang="zh-CN" altLang="en-US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3072647"/>
                  </a:ext>
                </a:extLst>
              </a:tr>
              <a:tr h="59499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.90 Pruning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C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4.33%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(-0.55%)</a:t>
                      </a:r>
                      <a:endParaRPr kumimoji="0" lang="zh-CN" altLang="en-US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C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33.22%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(-4.79%)</a:t>
                      </a:r>
                      <a:endParaRPr kumimoji="0" lang="zh-CN" altLang="en-US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9862205"/>
                  </a:ext>
                </a:extLst>
              </a:tr>
              <a:tr h="5949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.85 Pruning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C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3.57%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(-1.31%)</a:t>
                      </a:r>
                      <a:endParaRPr kumimoji="0" lang="zh-CN" altLang="en-US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C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30.11%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(-7.90%)</a:t>
                      </a:r>
                      <a:endParaRPr kumimoji="0" lang="zh-CN" altLang="en-US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4712551"/>
                  </a:ext>
                </a:extLst>
              </a:tr>
              <a:tr h="59499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Pruning</a:t>
                      </a:r>
                    </a:p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(Mislabeled)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C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4.85%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(-0.03%)</a:t>
                      </a:r>
                      <a:endParaRPr kumimoji="0" lang="zh-CN" altLang="en-US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0B05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38.05%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(+0.04%)</a:t>
                      </a:r>
                      <a:endParaRPr kumimoji="0" lang="zh-CN" altLang="en-US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3337253"/>
                  </a:ext>
                </a:extLst>
              </a:tr>
              <a:tr h="59499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Weight (X)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0B05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5.21%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(+0.33%)</a:t>
                      </a:r>
                      <a:endParaRPr kumimoji="0" lang="zh-CN" altLang="en-US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C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37.82%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(-0.19%)</a:t>
                      </a:r>
                      <a:endParaRPr kumimoji="0" lang="zh-CN" altLang="en-US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1797550"/>
                  </a:ext>
                </a:extLst>
              </a:tr>
              <a:tr h="59499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Weight (C)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4.63%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(-0.25%)</a:t>
                      </a:r>
                      <a:endParaRPr kumimoji="0" lang="zh-CN" altLang="en-US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38.20%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(+0.19%)</a:t>
                      </a:r>
                      <a:endParaRPr kumimoji="0" lang="zh-CN" altLang="en-US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0160678"/>
                  </a:ext>
                </a:extLst>
              </a:tr>
            </a:tbl>
          </a:graphicData>
        </a:graphic>
      </p:graphicFrame>
      <p:sp>
        <p:nvSpPr>
          <p:cNvPr id="5" name="圆角矩形 4">
            <a:extLst>
              <a:ext uri="{FF2B5EF4-FFF2-40B4-BE49-F238E27FC236}">
                <a16:creationId xmlns:a16="http://schemas.microsoft.com/office/drawing/2014/main" id="{4A73CC3D-CECB-B249-812B-67FC4B8C07E5}"/>
              </a:ext>
            </a:extLst>
          </p:cNvPr>
          <p:cNvSpPr/>
          <p:nvPr/>
        </p:nvSpPr>
        <p:spPr>
          <a:xfrm>
            <a:off x="5856053" y="807396"/>
            <a:ext cx="379378" cy="97276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圆角矩形 5">
            <a:extLst>
              <a:ext uri="{FF2B5EF4-FFF2-40B4-BE49-F238E27FC236}">
                <a16:creationId xmlns:a16="http://schemas.microsoft.com/office/drawing/2014/main" id="{7A5F600E-F127-0E49-9D7F-785D45981CE4}"/>
              </a:ext>
            </a:extLst>
          </p:cNvPr>
          <p:cNvSpPr/>
          <p:nvPr/>
        </p:nvSpPr>
        <p:spPr>
          <a:xfrm>
            <a:off x="8001001" y="807396"/>
            <a:ext cx="379378" cy="97276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圆角矩形 6">
            <a:extLst>
              <a:ext uri="{FF2B5EF4-FFF2-40B4-BE49-F238E27FC236}">
                <a16:creationId xmlns:a16="http://schemas.microsoft.com/office/drawing/2014/main" id="{C8EF6FBE-1EF0-7E40-8BEA-B2EED6B8270A}"/>
              </a:ext>
            </a:extLst>
          </p:cNvPr>
          <p:cNvSpPr/>
          <p:nvPr/>
        </p:nvSpPr>
        <p:spPr>
          <a:xfrm>
            <a:off x="9956260" y="807396"/>
            <a:ext cx="379378" cy="97276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D664AF5-C0FB-5943-9671-33E8D6DA3A08}"/>
              </a:ext>
            </a:extLst>
          </p:cNvPr>
          <p:cNvSpPr txBox="1"/>
          <p:nvPr/>
        </p:nvSpPr>
        <p:spPr>
          <a:xfrm>
            <a:off x="6303525" y="686757"/>
            <a:ext cx="11965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Neutral</a:t>
            </a:r>
            <a:endParaRPr kumimoji="1" lang="zh-CN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B86DBBA-D077-5847-8F07-239E61FC0A8B}"/>
              </a:ext>
            </a:extLst>
          </p:cNvPr>
          <p:cNvSpPr txBox="1"/>
          <p:nvPr/>
        </p:nvSpPr>
        <p:spPr>
          <a:xfrm>
            <a:off x="8477657" y="686757"/>
            <a:ext cx="11965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Negative</a:t>
            </a:r>
            <a:endParaRPr kumimoji="1" lang="zh-CN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D792D94-D656-BD48-BFDF-4143FB0BD483}"/>
              </a:ext>
            </a:extLst>
          </p:cNvPr>
          <p:cNvSpPr txBox="1"/>
          <p:nvPr/>
        </p:nvSpPr>
        <p:spPr>
          <a:xfrm>
            <a:off x="10403733" y="686757"/>
            <a:ext cx="11965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Positive</a:t>
            </a:r>
            <a:endParaRPr kumimoji="1" lang="zh-CN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826993D-8D7B-2443-9D9A-AFB69881CACE}"/>
              </a:ext>
            </a:extLst>
          </p:cNvPr>
          <p:cNvSpPr txBox="1"/>
          <p:nvPr/>
        </p:nvSpPr>
        <p:spPr>
          <a:xfrm>
            <a:off x="389106" y="904672"/>
            <a:ext cx="4384623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Validation III = images in Validation set I with X-PERP &gt; 0.8 </a:t>
            </a:r>
          </a:p>
          <a:p>
            <a:pPr>
              <a:lnSpc>
                <a:spcPct val="150000"/>
              </a:lnSpc>
            </a:pPr>
            <a:r>
              <a:rPr kumimoji="1"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: 8946, 17.9% of Validation set I</a:t>
            </a:r>
          </a:p>
          <a:p>
            <a:endParaRPr kumimoji="1"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E5AFE4E7-67B7-1B4D-8893-0523D0EEF1F7}"/>
              </a:ext>
            </a:extLst>
          </p:cNvPr>
          <p:cNvSpPr/>
          <p:nvPr/>
        </p:nvSpPr>
        <p:spPr>
          <a:xfrm>
            <a:off x="5646905" y="2540833"/>
            <a:ext cx="5779347" cy="181704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7DE4937B-E727-1947-BAE9-DFB55921D97E}"/>
              </a:ext>
            </a:extLst>
          </p:cNvPr>
          <p:cNvSpPr txBox="1"/>
          <p:nvPr/>
        </p:nvSpPr>
        <p:spPr>
          <a:xfrm>
            <a:off x="313518" y="3245773"/>
            <a:ext cx="5104789" cy="458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Worse performance in classifying difficult examples</a:t>
            </a:r>
          </a:p>
        </p:txBody>
      </p:sp>
      <p:cxnSp>
        <p:nvCxnSpPr>
          <p:cNvPr id="18" name="直线箭头连接符 17">
            <a:extLst>
              <a:ext uri="{FF2B5EF4-FFF2-40B4-BE49-F238E27FC236}">
                <a16:creationId xmlns:a16="http://schemas.microsoft.com/office/drawing/2014/main" id="{36E1BB80-FB09-7340-953A-E1C6C9ABC977}"/>
              </a:ext>
            </a:extLst>
          </p:cNvPr>
          <p:cNvCxnSpPr/>
          <p:nvPr/>
        </p:nvCxnSpPr>
        <p:spPr>
          <a:xfrm>
            <a:off x="9368853" y="2689288"/>
            <a:ext cx="0" cy="162643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线箭头连接符 18">
            <a:extLst>
              <a:ext uri="{FF2B5EF4-FFF2-40B4-BE49-F238E27FC236}">
                <a16:creationId xmlns:a16="http://schemas.microsoft.com/office/drawing/2014/main" id="{4C868DCD-76DF-7C4A-8C36-9C37767FB839}"/>
              </a:ext>
            </a:extLst>
          </p:cNvPr>
          <p:cNvCxnSpPr/>
          <p:nvPr/>
        </p:nvCxnSpPr>
        <p:spPr>
          <a:xfrm>
            <a:off x="11197653" y="2689288"/>
            <a:ext cx="0" cy="162643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线箭头连接符 20">
            <a:extLst>
              <a:ext uri="{FF2B5EF4-FFF2-40B4-BE49-F238E27FC236}">
                <a16:creationId xmlns:a16="http://schemas.microsoft.com/office/drawing/2014/main" id="{B1BFF567-2D71-D340-B1C9-DDD8BF58F1A5}"/>
              </a:ext>
            </a:extLst>
          </p:cNvPr>
          <p:cNvCxnSpPr>
            <a:cxnSpLocks/>
          </p:cNvCxnSpPr>
          <p:nvPr/>
        </p:nvCxnSpPr>
        <p:spPr>
          <a:xfrm flipH="1">
            <a:off x="2941500" y="2804276"/>
            <a:ext cx="2705406" cy="500822"/>
          </a:xfrm>
          <a:prstGeom prst="straightConnector1">
            <a:avLst/>
          </a:prstGeom>
          <a:ln w="95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>
            <a:extLst>
              <a:ext uri="{FF2B5EF4-FFF2-40B4-BE49-F238E27FC236}">
                <a16:creationId xmlns:a16="http://schemas.microsoft.com/office/drawing/2014/main" id="{F9B9DB4D-2E1D-CF46-848E-CC61A376DA1F}"/>
              </a:ext>
            </a:extLst>
          </p:cNvPr>
          <p:cNvSpPr/>
          <p:nvPr/>
        </p:nvSpPr>
        <p:spPr>
          <a:xfrm>
            <a:off x="5646905" y="4400030"/>
            <a:ext cx="5779347" cy="186208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4" name="直线箭头连接符 23">
            <a:extLst>
              <a:ext uri="{FF2B5EF4-FFF2-40B4-BE49-F238E27FC236}">
                <a16:creationId xmlns:a16="http://schemas.microsoft.com/office/drawing/2014/main" id="{B83CD657-D4B7-C445-A794-C2AF4C43F03B}"/>
              </a:ext>
            </a:extLst>
          </p:cNvPr>
          <p:cNvCxnSpPr>
            <a:cxnSpLocks/>
          </p:cNvCxnSpPr>
          <p:nvPr/>
        </p:nvCxnSpPr>
        <p:spPr>
          <a:xfrm flipH="1">
            <a:off x="2823147" y="4699101"/>
            <a:ext cx="2823758" cy="468086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>
            <a:extLst>
              <a:ext uri="{FF2B5EF4-FFF2-40B4-BE49-F238E27FC236}">
                <a16:creationId xmlns:a16="http://schemas.microsoft.com/office/drawing/2014/main" id="{6DBD1AEE-F677-1F41-B7CE-2FDE39610927}"/>
              </a:ext>
            </a:extLst>
          </p:cNvPr>
          <p:cNvSpPr txBox="1"/>
          <p:nvPr/>
        </p:nvSpPr>
        <p:spPr>
          <a:xfrm>
            <a:off x="389106" y="5102068"/>
            <a:ext cx="5104789" cy="458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Keep generalization ability in difficult examples</a:t>
            </a:r>
          </a:p>
        </p:txBody>
      </p:sp>
    </p:spTree>
    <p:extLst>
      <p:ext uri="{BB962C8B-B14F-4D97-AF65-F5344CB8AC3E}">
        <p14:creationId xmlns:p14="http://schemas.microsoft.com/office/powerpoint/2010/main" val="34577117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6CC76A-F2A6-8842-9617-2308912F66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650" y="-268175"/>
            <a:ext cx="10515600" cy="1325563"/>
          </a:xfrm>
        </p:spPr>
        <p:txBody>
          <a:bodyPr>
            <a:normAutofit/>
          </a:bodyPr>
          <a:lstStyle/>
          <a:p>
            <a:r>
              <a:rPr kumimoji="1"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possible explanation using Grad-CAM</a:t>
            </a:r>
            <a:endParaRPr kumimoji="1"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图片 4" descr="大厅里的人们&#10;&#10;描述已自动生成">
            <a:extLst>
              <a:ext uri="{FF2B5EF4-FFF2-40B4-BE49-F238E27FC236}">
                <a16:creationId xmlns:a16="http://schemas.microsoft.com/office/drawing/2014/main" id="{2B9C0AC7-14B7-974B-AC35-315FE5B9E3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0" y="842010"/>
            <a:ext cx="2697480" cy="202311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4360388-1F07-9C4F-A1C8-513CCA8EE07F}"/>
              </a:ext>
            </a:extLst>
          </p:cNvPr>
          <p:cNvSpPr txBox="1"/>
          <p:nvPr/>
        </p:nvSpPr>
        <p:spPr>
          <a:xfrm>
            <a:off x="937260" y="2865120"/>
            <a:ext cx="1981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Ground Truth: Altar</a:t>
            </a:r>
          </a:p>
          <a:p>
            <a:pPr algn="ctr"/>
            <a:r>
              <a:rPr kumimoji="1"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XP = 0.85 CP = 3.3</a:t>
            </a:r>
            <a:endParaRPr kumimoji="1"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图片 7" descr="图片包含 人, 桌子, 室内, 女人&#10;&#10;描述已自动生成">
            <a:extLst>
              <a:ext uri="{FF2B5EF4-FFF2-40B4-BE49-F238E27FC236}">
                <a16:creationId xmlns:a16="http://schemas.microsoft.com/office/drawing/2014/main" id="{A66D830C-606C-BC41-A0B0-A7A5EDFC02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7195" y="842010"/>
            <a:ext cx="2697480" cy="202311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02D2BD0C-519A-6C40-B276-580102B78ACA}"/>
              </a:ext>
            </a:extLst>
          </p:cNvPr>
          <p:cNvSpPr txBox="1"/>
          <p:nvPr/>
        </p:nvSpPr>
        <p:spPr>
          <a:xfrm>
            <a:off x="4636851" y="2865120"/>
            <a:ext cx="1981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Baseline : Altar</a:t>
            </a:r>
            <a:endParaRPr kumimoji="1"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图片 10" descr="餐厅里的人们&#10;&#10;中度可信度描述已自动生成">
            <a:extLst>
              <a:ext uri="{FF2B5EF4-FFF2-40B4-BE49-F238E27FC236}">
                <a16:creationId xmlns:a16="http://schemas.microsoft.com/office/drawing/2014/main" id="{28E8CC80-DEC1-874B-B7E0-523D77094A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6786" y="842010"/>
            <a:ext cx="2697480" cy="2023110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706CDB20-6F69-6C4C-99BC-C140EE3031BD}"/>
              </a:ext>
            </a:extLst>
          </p:cNvPr>
          <p:cNvSpPr txBox="1"/>
          <p:nvPr/>
        </p:nvSpPr>
        <p:spPr>
          <a:xfrm>
            <a:off x="8430522" y="2865120"/>
            <a:ext cx="1981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.95 threshold : Altar</a:t>
            </a:r>
            <a:endParaRPr kumimoji="1"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图片 13" descr="商店的玻璃窗前有许多人&#10;&#10;低可信度描述已自动生成">
            <a:extLst>
              <a:ext uri="{FF2B5EF4-FFF2-40B4-BE49-F238E27FC236}">
                <a16:creationId xmlns:a16="http://schemas.microsoft.com/office/drawing/2014/main" id="{9E0C73AB-CF4D-C144-9EE4-F517B17FEB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600" y="3781153"/>
            <a:ext cx="2697480" cy="2023110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0BFF7A5A-074D-604A-93D8-2D3ACBBDB837}"/>
              </a:ext>
            </a:extLst>
          </p:cNvPr>
          <p:cNvSpPr txBox="1"/>
          <p:nvPr/>
        </p:nvSpPr>
        <p:spPr>
          <a:xfrm>
            <a:off x="711290" y="5846713"/>
            <a:ext cx="24331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.90 threshold : Restaurant</a:t>
            </a:r>
            <a:endParaRPr kumimoji="1"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" name="图片 16" descr="商店的玻璃窗前有许多人&#10;&#10;中度可信度描述已自动生成">
            <a:extLst>
              <a:ext uri="{FF2B5EF4-FFF2-40B4-BE49-F238E27FC236}">
                <a16:creationId xmlns:a16="http://schemas.microsoft.com/office/drawing/2014/main" id="{18BB671F-CED5-B845-838E-9D5DCDBCC0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47195" y="3759928"/>
            <a:ext cx="2725780" cy="2044335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25BF6F5E-080F-4248-B7E7-BC3EA1053347}"/>
              </a:ext>
            </a:extLst>
          </p:cNvPr>
          <p:cNvSpPr txBox="1"/>
          <p:nvPr/>
        </p:nvSpPr>
        <p:spPr>
          <a:xfrm>
            <a:off x="4410881" y="5846713"/>
            <a:ext cx="24331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.85 threshold : Restaurant</a:t>
            </a:r>
            <a:endParaRPr kumimoji="1"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" name="图片 19" descr="餐厅里的人们&#10;&#10;低可信度描述已自动生成">
            <a:extLst>
              <a:ext uri="{FF2B5EF4-FFF2-40B4-BE49-F238E27FC236}">
                <a16:creationId xmlns:a16="http://schemas.microsoft.com/office/drawing/2014/main" id="{CFBDF0EA-5CD2-7C46-9BCC-C99F9C5363C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46787" y="3781153"/>
            <a:ext cx="2697480" cy="2023110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6CA704D0-FEA4-0F44-9300-156796E84A6C}"/>
              </a:ext>
            </a:extLst>
          </p:cNvPr>
          <p:cNvSpPr txBox="1"/>
          <p:nvPr/>
        </p:nvSpPr>
        <p:spPr>
          <a:xfrm>
            <a:off x="8359674" y="5846713"/>
            <a:ext cx="24331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Weight (C) : Altar</a:t>
            </a:r>
            <a:endParaRPr kumimoji="1"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98925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6CC76A-F2A6-8842-9617-2308912F66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651" y="-218632"/>
            <a:ext cx="10515600" cy="1325563"/>
          </a:xfrm>
        </p:spPr>
        <p:txBody>
          <a:bodyPr>
            <a:normAutofit/>
          </a:bodyPr>
          <a:lstStyle/>
          <a:p>
            <a:r>
              <a:rPr kumimoji="1"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Analysis based on classes</a:t>
            </a:r>
            <a:endParaRPr kumimoji="1"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图片 4" descr="图表, 直方图&#10;&#10;描述已自动生成">
            <a:extLst>
              <a:ext uri="{FF2B5EF4-FFF2-40B4-BE49-F238E27FC236}">
                <a16:creationId xmlns:a16="http://schemas.microsoft.com/office/drawing/2014/main" id="{594B9589-AF0C-D54A-9C64-65CB5EDC42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334" y="2619637"/>
            <a:ext cx="11015329" cy="4238363"/>
          </a:xfrm>
          <a:prstGeom prst="rect">
            <a:avLst/>
          </a:prstGeom>
        </p:spPr>
      </p:pic>
      <p:graphicFrame>
        <p:nvGraphicFramePr>
          <p:cNvPr id="6" name="表格 6">
            <a:extLst>
              <a:ext uri="{FF2B5EF4-FFF2-40B4-BE49-F238E27FC236}">
                <a16:creationId xmlns:a16="http://schemas.microsoft.com/office/drawing/2014/main" id="{628D2524-4CFE-A44B-AEE9-D4491049FA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7999778"/>
              </p:ext>
            </p:extLst>
          </p:nvPr>
        </p:nvGraphicFramePr>
        <p:xfrm>
          <a:off x="1252510" y="1029225"/>
          <a:ext cx="8127999" cy="1478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462647266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680408776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11199760"/>
                    </a:ext>
                  </a:extLst>
                </a:gridCol>
              </a:tblGrid>
              <a:tr h="304122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Level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Avg. X-Perplexity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 of classes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82310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Easy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0.11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82474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Middle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0.42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65445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Hard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0.71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02538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141797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6CC76A-F2A6-8842-9617-2308912F66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651" y="-218632"/>
            <a:ext cx="10515600" cy="1325563"/>
          </a:xfrm>
        </p:spPr>
        <p:txBody>
          <a:bodyPr>
            <a:normAutofit/>
          </a:bodyPr>
          <a:lstStyle/>
          <a:p>
            <a:r>
              <a:rPr kumimoji="1"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Accuracy of three classes in Validation set I</a:t>
            </a:r>
            <a:endParaRPr kumimoji="1"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3D40CF3-AC6E-264A-924A-C08079DBE92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1001864"/>
            <a:ext cx="12217714" cy="5856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9184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6CC76A-F2A6-8842-9617-2308912F66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795" y="-301752"/>
            <a:ext cx="10515600" cy="1325563"/>
          </a:xfrm>
        </p:spPr>
        <p:txBody>
          <a:bodyPr>
            <a:normAutofit/>
          </a:bodyPr>
          <a:lstStyle/>
          <a:p>
            <a:r>
              <a:rPr kumimoji="1"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Prob. Bar &amp; Entropy Bar plot</a:t>
            </a:r>
            <a:endParaRPr kumimoji="1"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890CC30-A2A3-0C40-9B8A-59228B2AA91C}"/>
              </a:ext>
            </a:extLst>
          </p:cNvPr>
          <p:cNvSpPr txBox="1"/>
          <p:nvPr/>
        </p:nvSpPr>
        <p:spPr>
          <a:xfrm>
            <a:off x="9180245" y="1782395"/>
            <a:ext cx="3062130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kumimoji="1"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When XP is low, most of models have higher prob. and lower entropy (compared to base line);</a:t>
            </a:r>
          </a:p>
          <a:p>
            <a:pPr algn="just"/>
            <a:endParaRPr kumimoji="1"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kumimoji="1"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When XP is middle, some models have higher prob. but some have lower prob. However, all models have lower entropy</a:t>
            </a:r>
          </a:p>
          <a:p>
            <a:pPr algn="just"/>
            <a:endParaRPr kumimoji="1"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kumimoji="1"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When XP is high (Probably it is mislabeled), most of models have even lower prob. &amp; lower entropy (except the orange one)</a:t>
            </a:r>
            <a:endParaRPr kumimoji="1"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3C6ED4A-5FCA-BA4F-91E8-7BE0273C5F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8243"/>
          <a:stretch/>
        </p:blipFill>
        <p:spPr>
          <a:xfrm>
            <a:off x="71066" y="655775"/>
            <a:ext cx="2991065" cy="603500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A485A10-830B-3A43-9E56-FC708119C5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674" r="33905"/>
          <a:stretch/>
        </p:blipFill>
        <p:spPr>
          <a:xfrm>
            <a:off x="3062131" y="655775"/>
            <a:ext cx="3033869" cy="598942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169CF3D-C8FC-2E44-A7B8-3EFC84E61A2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8483"/>
          <a:stretch/>
        </p:blipFill>
        <p:spPr>
          <a:xfrm>
            <a:off x="6174636" y="653360"/>
            <a:ext cx="2955234" cy="6008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7283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DEAA9B-6D08-D043-AE42-AE8AEB5DA4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3998" y="197635"/>
            <a:ext cx="9440332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en-US" altLang="zh-CN" sz="3600" kern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Content</a:t>
            </a:r>
          </a:p>
        </p:txBody>
      </p:sp>
      <p:pic>
        <p:nvPicPr>
          <p:cNvPr id="14" name="Graphic 7" descr="靶心">
            <a:extLst>
              <a:ext uri="{FF2B5EF4-FFF2-40B4-BE49-F238E27FC236}">
                <a16:creationId xmlns:a16="http://schemas.microsoft.com/office/drawing/2014/main" id="{05E3A154-E098-4573-B477-C3E499B7C3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9598" y="403217"/>
            <a:ext cx="914400" cy="9144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4D958729-7728-864B-A0C1-F0C6DC178246}"/>
              </a:ext>
            </a:extLst>
          </p:cNvPr>
          <p:cNvSpPr txBox="1"/>
          <p:nvPr/>
        </p:nvSpPr>
        <p:spPr>
          <a:xfrm>
            <a:off x="696798" y="2141537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57150">
              <a:lnSpc>
                <a:spcPct val="150000"/>
              </a:lnSpc>
              <a:spcAft>
                <a:spcPts val="600"/>
              </a:spcAft>
            </a:pPr>
            <a:r>
              <a:rPr kumimoji="1" lang="en-US" altLang="zh-CN" sz="2400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I.	Motivation &amp; Background</a:t>
            </a:r>
          </a:p>
          <a:p>
            <a:pPr marL="57150">
              <a:lnSpc>
                <a:spcPct val="150000"/>
              </a:lnSpc>
              <a:spcAft>
                <a:spcPts val="600"/>
              </a:spcAft>
            </a:pPr>
            <a:r>
              <a:rPr kumimoji="1" lang="en-US" altLang="zh-CN" sz="24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II.	Methodology</a:t>
            </a:r>
          </a:p>
          <a:p>
            <a:pPr marL="57150">
              <a:lnSpc>
                <a:spcPct val="150000"/>
              </a:lnSpc>
              <a:spcAft>
                <a:spcPts val="600"/>
              </a:spcAft>
            </a:pPr>
            <a:r>
              <a:rPr kumimoji="1" lang="en-US" altLang="zh-CN" sz="24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III.	Experiment </a:t>
            </a:r>
          </a:p>
          <a:p>
            <a:pPr marL="57150">
              <a:lnSpc>
                <a:spcPct val="150000"/>
              </a:lnSpc>
              <a:spcAft>
                <a:spcPts val="600"/>
              </a:spcAft>
            </a:pPr>
            <a:r>
              <a:rPr kumimoji="1" lang="en-US" altLang="zh-CN" sz="24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IV.	Results &amp; Analysis</a:t>
            </a:r>
          </a:p>
          <a:p>
            <a:pPr marL="57150">
              <a:lnSpc>
                <a:spcPct val="150000"/>
              </a:lnSpc>
              <a:spcAft>
                <a:spcPts val="600"/>
              </a:spcAft>
            </a:pPr>
            <a:r>
              <a:rPr kumimoji="1"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V.	Conclusion</a:t>
            </a:r>
          </a:p>
        </p:txBody>
      </p:sp>
    </p:spTree>
    <p:extLst>
      <p:ext uri="{BB962C8B-B14F-4D97-AF65-F5344CB8AC3E}">
        <p14:creationId xmlns:p14="http://schemas.microsoft.com/office/powerpoint/2010/main" val="39517376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6CC76A-F2A6-8842-9617-2308912F66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651" y="-218632"/>
            <a:ext cx="10515600" cy="1325563"/>
          </a:xfrm>
        </p:spPr>
        <p:txBody>
          <a:bodyPr>
            <a:normAutofit/>
          </a:bodyPr>
          <a:lstStyle/>
          <a:p>
            <a:r>
              <a:rPr kumimoji="1"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Summary </a:t>
            </a:r>
            <a:endParaRPr kumimoji="1"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5CC3E5A-BDD1-3C44-91FC-55E3E52E2EBB}"/>
              </a:ext>
            </a:extLst>
          </p:cNvPr>
          <p:cNvSpPr txBox="1"/>
          <p:nvPr/>
        </p:nvSpPr>
        <p:spPr>
          <a:xfrm>
            <a:off x="369651" y="1405050"/>
            <a:ext cx="11751465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indent="-400050">
              <a:lnSpc>
                <a:spcPct val="150000"/>
              </a:lnSpc>
              <a:buFont typeface="+mj-lt"/>
              <a:buAutoNum type="romanUcPeriod"/>
            </a:pP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 of methods have No/Negative impact on the loss of validation set</a:t>
            </a:r>
          </a:p>
          <a:p>
            <a:pPr marL="400050" indent="-400050">
              <a:lnSpc>
                <a:spcPct val="150000"/>
              </a:lnSpc>
              <a:buFont typeface="+mj-lt"/>
              <a:buAutoNum type="romanUcPeriod"/>
            </a:pP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Percentile pruning methods have Negative impact on the model. 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Probably due to a large fraction of  “difficult examples” are pruned, lead to worse ability to classify “difficult examples”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pay less attention on “where they should pay on”.</a:t>
            </a:r>
          </a:p>
          <a:p>
            <a:pPr marL="400050" indent="-400050">
              <a:lnSpc>
                <a:spcPct val="150000"/>
              </a:lnSpc>
              <a:buFont typeface="+mj-lt"/>
              <a:buAutoNum type="romanUcPeriod"/>
            </a:pP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Mislabeled pruning AND weight reassignment may have Positive impact on the model</a:t>
            </a:r>
          </a:p>
          <a:p>
            <a:pPr lvl="1">
              <a:lnSpc>
                <a:spcPct val="150000"/>
              </a:lnSpc>
            </a:pP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   It does not change the distribution of examples too much</a:t>
            </a:r>
          </a:p>
          <a:p>
            <a:pPr marL="400050" indent="-400050">
              <a:lnSpc>
                <a:spcPct val="150000"/>
              </a:lnSpc>
              <a:buFont typeface="+mj-lt"/>
              <a:buAutoNum type="romanUcPeriod"/>
            </a:pP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 methods (especially for two weight reassignment models) tend to have higher prob. &amp; lower entropy on easy examples and mid-level examples. And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lower prob. &amp; lower entropy on examples are suspected mislabeling.</a:t>
            </a:r>
            <a:endParaRPr lang="en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124031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287F69AB-2350-44E3-9076-00265B93F3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0" y="1"/>
            <a:ext cx="972709" cy="1935307"/>
            <a:chOff x="10918968" y="713127"/>
            <a:chExt cx="1273032" cy="2532832"/>
          </a:xfrm>
        </p:grpSpPr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D70652AA-1C81-481C-856B-9037143754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Isosceles Triangle 74">
              <a:extLst>
                <a:ext uri="{FF2B5EF4-FFF2-40B4-BE49-F238E27FC236}">
                  <a16:creationId xmlns:a16="http://schemas.microsoft.com/office/drawing/2014/main" id="{A2FF99B6-37BA-4650-B01D-799F02E31E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标题 1">
            <a:extLst>
              <a:ext uri="{FF2B5EF4-FFF2-40B4-BE49-F238E27FC236}">
                <a16:creationId xmlns:a16="http://schemas.microsoft.com/office/drawing/2014/main" id="{F7FBE3DD-37ED-AB40-80F7-B2A49DDEF0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-1"/>
            <a:ext cx="10905066" cy="113573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en-US" altLang="zh-CN" sz="3600" kern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Dataset - ImageNet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7CCC143-C0A8-A644-8493-9579258C42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6354" y="2092376"/>
            <a:ext cx="7345088" cy="3140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E0A020BC-DFFD-8541-A5B7-4360EF558609}"/>
              </a:ext>
            </a:extLst>
          </p:cNvPr>
          <p:cNvSpPr txBox="1"/>
          <p:nvPr/>
        </p:nvSpPr>
        <p:spPr>
          <a:xfrm>
            <a:off x="7961305" y="3413295"/>
            <a:ext cx="4004479" cy="43939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1000 Categories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1.28 M Training Images + 50,000 Validation Images </a:t>
            </a: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3EA7D759-6BEF-4CBD-A325-BCFA77832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177940" y="4601497"/>
            <a:ext cx="1014060" cy="2017580"/>
            <a:chOff x="11177940" y="4601497"/>
            <a:chExt cx="1014060" cy="2017580"/>
          </a:xfrm>
        </p:grpSpPr>
        <p:sp>
          <p:nvSpPr>
            <p:cNvPr id="78" name="Isosceles Triangle 77">
              <a:extLst>
                <a:ext uri="{FF2B5EF4-FFF2-40B4-BE49-F238E27FC236}">
                  <a16:creationId xmlns:a16="http://schemas.microsoft.com/office/drawing/2014/main" id="{317405EC-53E3-473A-8B42-B9475D057B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 flipH="1">
              <a:off x="1067618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C03F2370-11B5-4E16-8AE5-B4854408B4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27850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014794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6CC76A-F2A6-8842-9617-2308912F66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840" y="-274495"/>
            <a:ext cx="11389958" cy="1325563"/>
          </a:xfrm>
        </p:spPr>
        <p:txBody>
          <a:bodyPr>
            <a:normAutofit/>
          </a:bodyPr>
          <a:lstStyle/>
          <a:p>
            <a:r>
              <a:rPr kumimoji="1"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idea of combining label cleaning &amp; weight reassignment </a:t>
            </a:r>
            <a:endParaRPr kumimoji="1"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" name="直线箭头连接符 4">
            <a:extLst>
              <a:ext uri="{FF2B5EF4-FFF2-40B4-BE49-F238E27FC236}">
                <a16:creationId xmlns:a16="http://schemas.microsoft.com/office/drawing/2014/main" id="{4A4DB115-A102-8141-91A1-9B2298A97E37}"/>
              </a:ext>
            </a:extLst>
          </p:cNvPr>
          <p:cNvCxnSpPr/>
          <p:nvPr/>
        </p:nvCxnSpPr>
        <p:spPr>
          <a:xfrm>
            <a:off x="1275907" y="3629247"/>
            <a:ext cx="8881730" cy="0"/>
          </a:xfrm>
          <a:prstGeom prst="straightConnector1">
            <a:avLst/>
          </a:prstGeom>
          <a:ln w="158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线箭头连接符 5">
            <a:extLst>
              <a:ext uri="{FF2B5EF4-FFF2-40B4-BE49-F238E27FC236}">
                <a16:creationId xmlns:a16="http://schemas.microsoft.com/office/drawing/2014/main" id="{818E6042-0346-E34C-9381-FCEC29355CDF}"/>
              </a:ext>
            </a:extLst>
          </p:cNvPr>
          <p:cNvCxnSpPr>
            <a:cxnSpLocks/>
          </p:cNvCxnSpPr>
          <p:nvPr/>
        </p:nvCxnSpPr>
        <p:spPr>
          <a:xfrm>
            <a:off x="5585637" y="956930"/>
            <a:ext cx="0" cy="5901070"/>
          </a:xfrm>
          <a:prstGeom prst="straightConnector1">
            <a:avLst/>
          </a:prstGeom>
          <a:ln w="158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570765E7-5E9A-3943-A6B8-CF2CF6164210}"/>
              </a:ext>
            </a:extLst>
          </p:cNvPr>
          <p:cNvSpPr txBox="1"/>
          <p:nvPr/>
        </p:nvSpPr>
        <p:spPr>
          <a:xfrm>
            <a:off x="9151089" y="3685954"/>
            <a:ext cx="21406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 X-Perplexity</a:t>
            </a:r>
            <a:endParaRPr kumimoji="1"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3BABCF6-DDBE-2047-995B-97A2BB3A96D2}"/>
              </a:ext>
            </a:extLst>
          </p:cNvPr>
          <p:cNvSpPr txBox="1"/>
          <p:nvPr/>
        </p:nvSpPr>
        <p:spPr>
          <a:xfrm>
            <a:off x="852641" y="3685954"/>
            <a:ext cx="21406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Low X-Perplexity</a:t>
            </a:r>
            <a:endParaRPr kumimoji="1"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1BE061D-B7BA-784D-B1C1-F3291346A0AF}"/>
              </a:ext>
            </a:extLst>
          </p:cNvPr>
          <p:cNvSpPr txBox="1"/>
          <p:nvPr/>
        </p:nvSpPr>
        <p:spPr>
          <a:xfrm>
            <a:off x="5599814" y="881791"/>
            <a:ext cx="21406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 C-Perplexity</a:t>
            </a:r>
            <a:endParaRPr kumimoji="1"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648B939-6DE3-A54B-8506-884FEED7DB90}"/>
              </a:ext>
            </a:extLst>
          </p:cNvPr>
          <p:cNvSpPr txBox="1"/>
          <p:nvPr/>
        </p:nvSpPr>
        <p:spPr>
          <a:xfrm>
            <a:off x="5599814" y="6468140"/>
            <a:ext cx="21406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Low C-Perplexity</a:t>
            </a:r>
            <a:endParaRPr kumimoji="1"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087ABD29-373D-9845-9518-E7C4A453B28D}"/>
              </a:ext>
            </a:extLst>
          </p:cNvPr>
          <p:cNvSpPr txBox="1"/>
          <p:nvPr/>
        </p:nvSpPr>
        <p:spPr>
          <a:xfrm>
            <a:off x="2020186" y="4564090"/>
            <a:ext cx="2140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Normal Zone</a:t>
            </a:r>
          </a:p>
          <a:p>
            <a:pPr algn="ctr"/>
            <a:r>
              <a:rPr kumimoji="1"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(Do Nothing)</a:t>
            </a:r>
            <a:endParaRPr kumimoji="1" lang="zh-CN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F8A939E9-62CF-954A-A2F5-1594DC2F4ABC}"/>
              </a:ext>
            </a:extLst>
          </p:cNvPr>
          <p:cNvSpPr txBox="1"/>
          <p:nvPr/>
        </p:nvSpPr>
        <p:spPr>
          <a:xfrm>
            <a:off x="6801293" y="4564090"/>
            <a:ext cx="2140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Mislabeled Zone</a:t>
            </a:r>
          </a:p>
          <a:p>
            <a:pPr algn="ctr"/>
            <a:r>
              <a:rPr kumimoji="1"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(Label Cleaning)</a:t>
            </a:r>
            <a:endParaRPr kumimoji="1" lang="zh-CN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5656E70D-4F61-3445-A6D3-BB8A46DECAFA}"/>
              </a:ext>
            </a:extLst>
          </p:cNvPr>
          <p:cNvSpPr txBox="1"/>
          <p:nvPr/>
        </p:nvSpPr>
        <p:spPr>
          <a:xfrm>
            <a:off x="6801292" y="1772892"/>
            <a:ext cx="36093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Hard Zone</a:t>
            </a:r>
          </a:p>
          <a:p>
            <a:pPr algn="ctr"/>
            <a:r>
              <a:rPr kumimoji="1"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(Higher Weight | Oversampling)</a:t>
            </a:r>
            <a:endParaRPr kumimoji="1" lang="zh-CN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5B3DA874-1176-884A-BD29-C5C7D6F23B9C}"/>
              </a:ext>
            </a:extLst>
          </p:cNvPr>
          <p:cNvSpPr txBox="1"/>
          <p:nvPr/>
        </p:nvSpPr>
        <p:spPr>
          <a:xfrm>
            <a:off x="1221703" y="1772892"/>
            <a:ext cx="37700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Hard Zone</a:t>
            </a:r>
          </a:p>
          <a:p>
            <a:pPr algn="ctr"/>
            <a:r>
              <a:rPr kumimoji="1"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(Lower Weight | </a:t>
            </a:r>
            <a:r>
              <a:rPr kumimoji="1" lang="en-US" altLang="zh-CN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Undersampling</a:t>
            </a:r>
            <a:r>
              <a:rPr kumimoji="1"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kumimoji="1" lang="zh-CN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827334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6CC76A-F2A6-8842-9617-2308912F66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651" y="-218632"/>
            <a:ext cx="10515600" cy="1325563"/>
          </a:xfrm>
        </p:spPr>
        <p:txBody>
          <a:bodyPr>
            <a:normAutofit/>
          </a:bodyPr>
          <a:lstStyle/>
          <a:p>
            <a:r>
              <a:rPr kumimoji="1"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 </a:t>
            </a:r>
            <a:endParaRPr kumimoji="1"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5CC3E5A-BDD1-3C44-91FC-55E3E52E2EBB}"/>
              </a:ext>
            </a:extLst>
          </p:cNvPr>
          <p:cNvSpPr txBox="1"/>
          <p:nvPr/>
        </p:nvSpPr>
        <p:spPr>
          <a:xfrm>
            <a:off x="369651" y="1292623"/>
            <a:ext cx="11751465" cy="42011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[1] Nevin L. Z , </a:t>
            </a:r>
            <a:r>
              <a:rPr lang="en" altLang="zh-C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Weiyan</a:t>
            </a:r>
            <a:r>
              <a:rPr lang="en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X., </a:t>
            </a:r>
            <a:r>
              <a:rPr lang="en" altLang="zh-C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Zhi</a:t>
            </a:r>
            <a:r>
              <a:rPr lang="en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L, et al. Example Perplexity. </a:t>
            </a:r>
          </a:p>
          <a:p>
            <a:pPr>
              <a:lnSpc>
                <a:spcPct val="150000"/>
              </a:lnSpc>
            </a:pPr>
            <a:r>
              <a:rPr lang="en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[2] Deng J, Dong W, </a:t>
            </a:r>
            <a:r>
              <a:rPr lang="en" altLang="zh-C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Socher</a:t>
            </a:r>
            <a:r>
              <a:rPr lang="en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R, et al. </a:t>
            </a:r>
            <a:r>
              <a:rPr lang="en" altLang="zh-C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Imagenet</a:t>
            </a:r>
            <a:r>
              <a:rPr lang="en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A large-scale hierarchical image database[C]//2009 IEEE conference on computer vision and pattern recognition. </a:t>
            </a:r>
            <a:r>
              <a:rPr lang="en" altLang="zh-C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Ieee</a:t>
            </a:r>
            <a:r>
              <a:rPr lang="en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2009: 248-255. </a:t>
            </a:r>
          </a:p>
          <a:p>
            <a:pPr>
              <a:lnSpc>
                <a:spcPct val="150000"/>
              </a:lnSpc>
            </a:pPr>
            <a:r>
              <a:rPr lang="en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[3]</a:t>
            </a:r>
            <a:r>
              <a:rPr lang="en" altLang="zh-CN" sz="16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CN" sz="1600" dirty="0" err="1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Recht</a:t>
            </a:r>
            <a:r>
              <a:rPr lang="en" altLang="zh-CN" sz="16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B., </a:t>
            </a:r>
            <a:r>
              <a:rPr lang="en" altLang="zh-CN" sz="1600" dirty="0" err="1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Roelofs</a:t>
            </a:r>
            <a:r>
              <a:rPr lang="en" altLang="zh-CN" sz="16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R., Schmidt, L., &amp; Shankar, V. (2019, May). Do </a:t>
            </a:r>
            <a:r>
              <a:rPr lang="en" altLang="zh-CN" sz="1600" dirty="0" err="1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imagenet</a:t>
            </a:r>
            <a:r>
              <a:rPr lang="en" altLang="zh-CN" sz="16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classifiers generalize to </a:t>
            </a:r>
            <a:r>
              <a:rPr lang="en" altLang="zh-CN" sz="1600" dirty="0" err="1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imagenet</a:t>
            </a:r>
            <a:r>
              <a:rPr lang="en" altLang="zh-CN" sz="16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?. In </a:t>
            </a:r>
            <a:r>
              <a:rPr lang="en" altLang="zh-CN" sz="1600" i="1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International Conference on Machine Learning</a:t>
            </a:r>
            <a:r>
              <a:rPr lang="en" altLang="zh-CN" sz="16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(pp. 5389-5400). PMLR.</a:t>
            </a:r>
          </a:p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[4] Sandler, M., Howard, A., Zhu, M., </a:t>
            </a:r>
            <a:r>
              <a:rPr lang="en-US" altLang="zh-CN" sz="1600" dirty="0" err="1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Zhmoginov</a:t>
            </a:r>
            <a:r>
              <a:rPr lang="en-US" altLang="zh-CN" sz="16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A., &amp; Chen, L. C. (2018). Mobilenetv2: Inverted residuals and linear bottlenecks. In Proceedings of the IEEE conference on computer vision and pattern recognition (pp. 4510-4520).</a:t>
            </a:r>
            <a:endParaRPr lang="en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659009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F4F535-ADD6-AB40-8B47-2954AF92C2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380" y="0"/>
            <a:ext cx="10515600" cy="1325563"/>
          </a:xfrm>
        </p:spPr>
        <p:txBody>
          <a:bodyPr/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Preparation of Perplexity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E96DF19-821E-2E4A-AA6E-D814BA241EC7}"/>
              </a:ext>
            </a:extLst>
          </p:cNvPr>
          <p:cNvSpPr/>
          <p:nvPr/>
        </p:nvSpPr>
        <p:spPr>
          <a:xfrm>
            <a:off x="694560" y="1635126"/>
            <a:ext cx="4305300" cy="90963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Select 10 main-stream Model</a:t>
            </a:r>
          </a:p>
          <a:p>
            <a:pPr algn="ctr"/>
            <a:r>
              <a:rPr kumimoji="1"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(e.g. VGG, </a:t>
            </a:r>
            <a:r>
              <a:rPr kumimoji="1" lang="en-US" altLang="zh-CN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ResNet</a:t>
            </a:r>
            <a:r>
              <a:rPr kumimoji="1"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1" lang="en-US" altLang="zh-CN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Xception</a:t>
            </a:r>
            <a:r>
              <a:rPr kumimoji="1"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…)</a:t>
            </a:r>
            <a:endParaRPr kumimoji="1" lang="zh-CN" alt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A045BC3-934A-144A-8E27-770677AA2ABF}"/>
              </a:ext>
            </a:extLst>
          </p:cNvPr>
          <p:cNvSpPr/>
          <p:nvPr/>
        </p:nvSpPr>
        <p:spPr>
          <a:xfrm>
            <a:off x="6625460" y="1635126"/>
            <a:ext cx="4305300" cy="90963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10 Training set/subset</a:t>
            </a:r>
          </a:p>
          <a:p>
            <a:pPr algn="ctr"/>
            <a:r>
              <a:rPr kumimoji="1"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(100% * 1 + 25%*3 + 50%*3 + 75% *3)</a:t>
            </a:r>
            <a:endParaRPr kumimoji="1" lang="zh-CN" alt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05B09A9E-B86F-A54F-BB60-76387B9D54D7}"/>
              </a:ext>
            </a:extLst>
          </p:cNvPr>
          <p:cNvSpPr/>
          <p:nvPr/>
        </p:nvSpPr>
        <p:spPr>
          <a:xfrm>
            <a:off x="512380" y="1325563"/>
            <a:ext cx="10697780" cy="15621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1" name="直线箭头连接符 10">
            <a:extLst>
              <a:ext uri="{FF2B5EF4-FFF2-40B4-BE49-F238E27FC236}">
                <a16:creationId xmlns:a16="http://schemas.microsoft.com/office/drawing/2014/main" id="{324E1B16-834E-BB46-98FF-93760AD0F460}"/>
              </a:ext>
            </a:extLst>
          </p:cNvPr>
          <p:cNvCxnSpPr>
            <a:stCxn id="6" idx="3"/>
            <a:endCxn id="8" idx="1"/>
          </p:cNvCxnSpPr>
          <p:nvPr/>
        </p:nvCxnSpPr>
        <p:spPr>
          <a:xfrm>
            <a:off x="4999860" y="2089945"/>
            <a:ext cx="1625600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>
            <a:extLst>
              <a:ext uri="{FF2B5EF4-FFF2-40B4-BE49-F238E27FC236}">
                <a16:creationId xmlns:a16="http://schemas.microsoft.com/office/drawing/2014/main" id="{76EEFE72-8FB4-B04D-9E46-6701CC402590}"/>
              </a:ext>
            </a:extLst>
          </p:cNvPr>
          <p:cNvSpPr/>
          <p:nvPr/>
        </p:nvSpPr>
        <p:spPr>
          <a:xfrm>
            <a:off x="3704240" y="5795963"/>
            <a:ext cx="4305300" cy="90963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Total 10 * (9+1) * (4+1) = 500 Models</a:t>
            </a:r>
            <a:endParaRPr kumimoji="1" lang="zh-CN" alt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菱形 12">
            <a:extLst>
              <a:ext uri="{FF2B5EF4-FFF2-40B4-BE49-F238E27FC236}">
                <a16:creationId xmlns:a16="http://schemas.microsoft.com/office/drawing/2014/main" id="{9383F72A-FFE0-F943-83FE-E0341B4FC881}"/>
              </a:ext>
            </a:extLst>
          </p:cNvPr>
          <p:cNvSpPr/>
          <p:nvPr/>
        </p:nvSpPr>
        <p:spPr>
          <a:xfrm>
            <a:off x="4123340" y="3888582"/>
            <a:ext cx="3467100" cy="1361281"/>
          </a:xfrm>
          <a:prstGeom prst="diamond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Choose 5 models at different stages</a:t>
            </a:r>
            <a:endParaRPr kumimoji="1"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5" name="直线箭头连接符 14">
            <a:extLst>
              <a:ext uri="{FF2B5EF4-FFF2-40B4-BE49-F238E27FC236}">
                <a16:creationId xmlns:a16="http://schemas.microsoft.com/office/drawing/2014/main" id="{F0969C6A-D7A2-1B43-8AB1-135B44B4B739}"/>
              </a:ext>
            </a:extLst>
          </p:cNvPr>
          <p:cNvCxnSpPr>
            <a:stCxn id="9" idx="2"/>
            <a:endCxn id="13" idx="0"/>
          </p:cNvCxnSpPr>
          <p:nvPr/>
        </p:nvCxnSpPr>
        <p:spPr>
          <a:xfrm flipH="1">
            <a:off x="5856890" y="2887663"/>
            <a:ext cx="4380" cy="100091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线箭头连接符 16">
            <a:extLst>
              <a:ext uri="{FF2B5EF4-FFF2-40B4-BE49-F238E27FC236}">
                <a16:creationId xmlns:a16="http://schemas.microsoft.com/office/drawing/2014/main" id="{53132CD8-40B7-2E42-A01F-11990459514E}"/>
              </a:ext>
            </a:extLst>
          </p:cNvPr>
          <p:cNvCxnSpPr>
            <a:cxnSpLocks/>
            <a:stCxn id="13" idx="2"/>
            <a:endCxn id="12" idx="0"/>
          </p:cNvCxnSpPr>
          <p:nvPr/>
        </p:nvCxnSpPr>
        <p:spPr>
          <a:xfrm>
            <a:off x="5856890" y="5249863"/>
            <a:ext cx="0" cy="5461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21DEB828-2F45-A846-BEE1-9BBDC28BFDCD}"/>
              </a:ext>
            </a:extLst>
          </p:cNvPr>
          <p:cNvSpPr txBox="1"/>
          <p:nvPr/>
        </p:nvSpPr>
        <p:spPr>
          <a:xfrm>
            <a:off x="5994400" y="3251935"/>
            <a:ext cx="37670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 for each (model, data) pair</a:t>
            </a:r>
            <a:endParaRPr kumimoji="1"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86844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6748C8-A011-4D40-8023-37B9B9235D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849" y="0"/>
            <a:ext cx="10515600" cy="1325563"/>
          </a:xfrm>
        </p:spPr>
        <p:txBody>
          <a:bodyPr>
            <a:normAutofit/>
          </a:bodyPr>
          <a:lstStyle/>
          <a:p>
            <a:r>
              <a:rPr lang="en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C-Perplexity and X-Perplexity </a:t>
            </a:r>
            <a:endParaRPr kumimoji="1"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F9D147B-8E3E-BD43-9231-8B0C5D5D2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3162" y="1178319"/>
            <a:ext cx="3745675" cy="132556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10DE016-1235-D041-B43F-9D79B9263A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4233" y="4110157"/>
            <a:ext cx="4183531" cy="121285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6DBFC208-E0C4-3A42-BC72-56DE835E9A67}"/>
              </a:ext>
            </a:extLst>
          </p:cNvPr>
          <p:cNvSpPr txBox="1"/>
          <p:nvPr/>
        </p:nvSpPr>
        <p:spPr>
          <a:xfrm>
            <a:off x="480848" y="2854640"/>
            <a:ext cx="1089922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indicates the confidence that classifiers have when classifying the example. Higher C-perplexity, lower confidence. Minimum value = 1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F637FC0-8864-4346-BF69-4A56537AA019}"/>
              </a:ext>
            </a:extLst>
          </p:cNvPr>
          <p:cNvSpPr txBox="1"/>
          <p:nvPr/>
        </p:nvSpPr>
        <p:spPr>
          <a:xfrm>
            <a:off x="480848" y="5673766"/>
            <a:ext cx="1188282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Fraction of the classifiers that misclassifies the example, hence is between 0 and 1. </a:t>
            </a:r>
          </a:p>
        </p:txBody>
      </p:sp>
    </p:spTree>
    <p:extLst>
      <p:ext uri="{BB962C8B-B14F-4D97-AF65-F5344CB8AC3E}">
        <p14:creationId xmlns:p14="http://schemas.microsoft.com/office/powerpoint/2010/main" val="26277931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4ACAEE-0830-D04C-8954-D6B030D38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296" y="0"/>
            <a:ext cx="10515600" cy="1325563"/>
          </a:xfrm>
        </p:spPr>
        <p:txBody>
          <a:bodyPr>
            <a:normAutofit/>
          </a:bodyPr>
          <a:lstStyle/>
          <a:p>
            <a:r>
              <a:rPr kumimoji="1"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Observation</a:t>
            </a:r>
            <a:endParaRPr kumimoji="1"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BB42F40-BC0D-074C-86E4-F4D7ED149C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296" y="1571048"/>
            <a:ext cx="5155726" cy="371590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DDEDA35-BF30-034A-8B08-DF1B246128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571048"/>
            <a:ext cx="5391009" cy="3886019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B4391EB0-90E0-B540-B2F1-2DB566073B16}"/>
              </a:ext>
            </a:extLst>
          </p:cNvPr>
          <p:cNvSpPr/>
          <p:nvPr/>
        </p:nvSpPr>
        <p:spPr>
          <a:xfrm>
            <a:off x="966842" y="5693992"/>
            <a:ext cx="43140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Examples with varying C-perplexity values. 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6895071-EF5B-3240-A760-67B5A537BE55}"/>
              </a:ext>
            </a:extLst>
          </p:cNvPr>
          <p:cNvSpPr/>
          <p:nvPr/>
        </p:nvSpPr>
        <p:spPr>
          <a:xfrm>
            <a:off x="6911159" y="5584084"/>
            <a:ext cx="43268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Examples with varying X-perplexity values. </a:t>
            </a:r>
          </a:p>
        </p:txBody>
      </p:sp>
    </p:spTree>
    <p:extLst>
      <p:ext uri="{BB962C8B-B14F-4D97-AF65-F5344CB8AC3E}">
        <p14:creationId xmlns:p14="http://schemas.microsoft.com/office/powerpoint/2010/main" val="2462759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D7312546-EAB6-2A44-8DD3-D088E50560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199" y="1638300"/>
            <a:ext cx="9770805" cy="4909187"/>
          </a:xfrm>
          <a:prstGeom prst="rect">
            <a:avLst/>
          </a:prstGeom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id="{2E7A0B06-4421-C544-A7B8-5BC970A229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0"/>
            <a:ext cx="10515600" cy="1325563"/>
          </a:xfrm>
        </p:spPr>
        <p:txBody>
          <a:bodyPr>
            <a:normAutofit/>
          </a:bodyPr>
          <a:lstStyle/>
          <a:p>
            <a:r>
              <a:rPr kumimoji="1"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Correlation between C-Perplexity &amp; X-Perplexity</a:t>
            </a:r>
            <a:endParaRPr kumimoji="1"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35617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FBE3DD-37ED-AB40-80F7-B2A49DDEF0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978" y="0"/>
            <a:ext cx="10905066" cy="113573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en-US" altLang="zh-CN" sz="3600" kern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Purpose of the Project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0A020BC-DFFD-8541-A5B7-4360EF558609}"/>
              </a:ext>
            </a:extLst>
          </p:cNvPr>
          <p:cNvSpPr txBox="1"/>
          <p:nvPr/>
        </p:nvSpPr>
        <p:spPr>
          <a:xfrm>
            <a:off x="383978" y="1337523"/>
            <a:ext cx="10089201" cy="49972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Perform different data cleaning / training methods based on the perplexity of Training Images to train different models</a:t>
            </a:r>
          </a:p>
          <a:p>
            <a:pPr marL="285750" indent="-2286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zh-C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286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Explore whether the adopted methods have positive/negative effect on the performance on validation set</a:t>
            </a:r>
          </a:p>
          <a:p>
            <a:pPr marL="285750" indent="-2286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zh-C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286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Discuss &amp; Analysis the experimental</a:t>
            </a:r>
          </a:p>
        </p:txBody>
      </p:sp>
    </p:spTree>
    <p:extLst>
      <p:ext uri="{BB962C8B-B14F-4D97-AF65-F5344CB8AC3E}">
        <p14:creationId xmlns:p14="http://schemas.microsoft.com/office/powerpoint/2010/main" val="7319018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8381</TotalTime>
  <Words>1949</Words>
  <Application>Microsoft Macintosh PowerPoint</Application>
  <PresentationFormat>宽屏</PresentationFormat>
  <Paragraphs>413</Paragraphs>
  <Slides>41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41</vt:i4>
      </vt:variant>
    </vt:vector>
  </HeadingPairs>
  <TitlesOfParts>
    <vt:vector size="47" baseType="lpstr">
      <vt:lpstr>等线</vt:lpstr>
      <vt:lpstr>等线 Light</vt:lpstr>
      <vt:lpstr>Arial</vt:lpstr>
      <vt:lpstr>Calibri</vt:lpstr>
      <vt:lpstr>Times New Roman</vt:lpstr>
      <vt:lpstr>Office 主题​​</vt:lpstr>
      <vt:lpstr>Example Perplexity and Label Cleaning</vt:lpstr>
      <vt:lpstr>Content</vt:lpstr>
      <vt:lpstr>Motivation</vt:lpstr>
      <vt:lpstr>Dataset - ImageNet</vt:lpstr>
      <vt:lpstr>Preparation of Perplexity</vt:lpstr>
      <vt:lpstr>C-Perplexity and X-Perplexity </vt:lpstr>
      <vt:lpstr>Observation</vt:lpstr>
      <vt:lpstr>Correlation between C-Perplexity &amp; X-Perplexity</vt:lpstr>
      <vt:lpstr>Purpose of the Project</vt:lpstr>
      <vt:lpstr>Content</vt:lpstr>
      <vt:lpstr>Overall Framework</vt:lpstr>
      <vt:lpstr>Evaluation</vt:lpstr>
      <vt:lpstr>Percentile based Example Pruning</vt:lpstr>
      <vt:lpstr>Statistics of Pruning</vt:lpstr>
      <vt:lpstr>Prune examples likely to mislabeled</vt:lpstr>
      <vt:lpstr>Prune examples likely to mislabeled</vt:lpstr>
      <vt:lpstr>Weight Reassignment</vt:lpstr>
      <vt:lpstr>Review of distribution of X Perplexity</vt:lpstr>
      <vt:lpstr>Property of Weight Function</vt:lpstr>
      <vt:lpstr>Weight Function of X Perplexity</vt:lpstr>
      <vt:lpstr>Review of distribution of C Perplexity</vt:lpstr>
      <vt:lpstr>Property of Weight Function</vt:lpstr>
      <vt:lpstr>Weight Function of X Perplexity</vt:lpstr>
      <vt:lpstr>Distribution of New Weight</vt:lpstr>
      <vt:lpstr>Content</vt:lpstr>
      <vt:lpstr>Baseline – Mobilenetv2</vt:lpstr>
      <vt:lpstr>Baseline – Global Training Hyper-parameters</vt:lpstr>
      <vt:lpstr>Dataset – ImageNetv2</vt:lpstr>
      <vt:lpstr>Content</vt:lpstr>
      <vt:lpstr>Training Loss</vt:lpstr>
      <vt:lpstr>Validation set I Loss</vt:lpstr>
      <vt:lpstr>Result Table</vt:lpstr>
      <vt:lpstr>Result Table</vt:lpstr>
      <vt:lpstr>A possible explanation using Grad-CAM</vt:lpstr>
      <vt:lpstr>Analysis based on classes</vt:lpstr>
      <vt:lpstr>Accuracy of three classes in Validation set I</vt:lpstr>
      <vt:lpstr>Prob. Bar &amp; Entropy Bar plot</vt:lpstr>
      <vt:lpstr>Content</vt:lpstr>
      <vt:lpstr>Summary </vt:lpstr>
      <vt:lpstr>An idea of combining label cleaning &amp; weight reassignment </vt:lpstr>
      <vt:lpstr>References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邱 曜文</dc:creator>
  <cp:lastModifiedBy>邱 曜文</cp:lastModifiedBy>
  <cp:revision>47</cp:revision>
  <dcterms:created xsi:type="dcterms:W3CDTF">2021-11-18T16:42:55Z</dcterms:created>
  <dcterms:modified xsi:type="dcterms:W3CDTF">2021-12-03T05:54:39Z</dcterms:modified>
</cp:coreProperties>
</file>